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1" r:id="rId3"/>
    <p:sldId id="262" r:id="rId4"/>
    <p:sldId id="289" r:id="rId5"/>
    <p:sldId id="290" r:id="rId6"/>
    <p:sldId id="291" r:id="rId7"/>
    <p:sldId id="292" r:id="rId8"/>
    <p:sldId id="293" r:id="rId9"/>
    <p:sldId id="265" r:id="rId10"/>
    <p:sldId id="259" r:id="rId11"/>
    <p:sldId id="260" r:id="rId12"/>
    <p:sldId id="280" r:id="rId13"/>
    <p:sldId id="281" r:id="rId14"/>
    <p:sldId id="282" r:id="rId15"/>
    <p:sldId id="285" r:id="rId16"/>
    <p:sldId id="283" r:id="rId17"/>
    <p:sldId id="263" r:id="rId18"/>
    <p:sldId id="266" r:id="rId19"/>
    <p:sldId id="267" r:id="rId20"/>
    <p:sldId id="271" r:id="rId21"/>
    <p:sldId id="272" r:id="rId22"/>
    <p:sldId id="273" r:id="rId23"/>
    <p:sldId id="279" r:id="rId24"/>
    <p:sldId id="264" r:id="rId25"/>
    <p:sldId id="268" r:id="rId26"/>
    <p:sldId id="269" r:id="rId27"/>
    <p:sldId id="286" r:id="rId28"/>
    <p:sldId id="287" r:id="rId29"/>
    <p:sldId id="288" r:id="rId30"/>
    <p:sldId id="274" r:id="rId31"/>
    <p:sldId id="275" r:id="rId32"/>
    <p:sldId id="276" r:id="rId33"/>
    <p:sldId id="294" r:id="rId34"/>
    <p:sldId id="29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42" autoAdjust="0"/>
    <p:restoredTop sz="75766" autoAdjust="0"/>
  </p:normalViewPr>
  <p:slideViewPr>
    <p:cSldViewPr snapToGrid="0">
      <p:cViewPr varScale="1">
        <p:scale>
          <a:sx n="64" d="100"/>
          <a:sy n="64" d="100"/>
        </p:scale>
        <p:origin x="696"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E6BD51-04C9-47DA-973A-E6429A56DA82}" type="datetimeFigureOut">
              <a:rPr lang="zh-CN" altLang="en-US" smtClean="0"/>
              <a:t>2019/6/4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6DE37-5419-4153-842E-0883020639FD}" type="slidenum">
              <a:rPr lang="zh-CN" altLang="en-US" smtClean="0"/>
              <a:t>‹#›</a:t>
            </a:fld>
            <a:endParaRPr lang="zh-CN" altLang="en-US"/>
          </a:p>
        </p:txBody>
      </p:sp>
    </p:spTree>
    <p:extLst>
      <p:ext uri="{BB962C8B-B14F-4D97-AF65-F5344CB8AC3E}">
        <p14:creationId xmlns:p14="http://schemas.microsoft.com/office/powerpoint/2010/main" val="2673811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definition</a:t>
            </a:r>
            <a:r>
              <a:rPr lang="zh-CN" altLang="en-US" dirty="0"/>
              <a:t>可能需要配图举例。</a:t>
            </a:r>
            <a:endParaRPr lang="en-US" altLang="zh-CN" dirty="0"/>
          </a:p>
          <a:p>
            <a:r>
              <a:rPr lang="zh-CN" altLang="en-US" dirty="0"/>
              <a:t>稍后给实例</a:t>
            </a:r>
          </a:p>
        </p:txBody>
      </p:sp>
      <p:sp>
        <p:nvSpPr>
          <p:cNvPr id="4" name="灯片编号占位符 3"/>
          <p:cNvSpPr>
            <a:spLocks noGrp="1"/>
          </p:cNvSpPr>
          <p:nvPr>
            <p:ph type="sldNum" sz="quarter" idx="5"/>
          </p:nvPr>
        </p:nvSpPr>
        <p:spPr/>
        <p:txBody>
          <a:bodyPr/>
          <a:lstStyle/>
          <a:p>
            <a:fld id="{2116DE37-5419-4153-842E-0883020639FD}" type="slidenum">
              <a:rPr lang="zh-CN" altLang="en-US" smtClean="0"/>
              <a:t>2</a:t>
            </a:fld>
            <a:endParaRPr lang="zh-CN" altLang="en-US"/>
          </a:p>
        </p:txBody>
      </p:sp>
    </p:spTree>
    <p:extLst>
      <p:ext uri="{BB962C8B-B14F-4D97-AF65-F5344CB8AC3E}">
        <p14:creationId xmlns:p14="http://schemas.microsoft.com/office/powerpoint/2010/main" val="229995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latinLnBrk="0"/>
            <a:r>
              <a:rPr lang="zh-CN" altLang="en-US" dirty="0"/>
              <a:t>第二张：</a:t>
            </a:r>
            <a:r>
              <a:rPr lang="zh-CN" altLang="en-US" sz="1200" b="0" kern="1200" dirty="0">
                <a:solidFill>
                  <a:schemeClr val="tx1"/>
                </a:solidFill>
                <a:effectLst/>
                <a:latin typeface="+mn-lt"/>
                <a:ea typeface="+mn-ea"/>
                <a:cs typeface="+mn-cs"/>
              </a:rPr>
              <a:t>播放总分（</a:t>
            </a:r>
            <a:r>
              <a:rPr lang="en-US" altLang="zh-CN" sz="1200" b="0" kern="1200" dirty="0">
                <a:solidFill>
                  <a:schemeClr val="tx1"/>
                </a:solidFill>
                <a:effectLst/>
                <a:latin typeface="+mn-lt"/>
                <a:ea typeface="+mn-ea"/>
                <a:cs typeface="+mn-cs"/>
              </a:rPr>
              <a:t>x</a:t>
            </a:r>
            <a:r>
              <a:rPr lang="zh-CN" altLang="en-US" sz="1200" b="0" kern="1200" dirty="0">
                <a:solidFill>
                  <a:schemeClr val="tx1"/>
                </a:solidFill>
                <a:effectLst/>
                <a:latin typeface="+mn-lt"/>
                <a:ea typeface="+mn-ea"/>
                <a:cs typeface="+mn-cs"/>
              </a:rPr>
              <a:t>轴）、评价总分（</a:t>
            </a:r>
            <a:r>
              <a:rPr lang="en-US" altLang="zh-CN" sz="1200" b="0" kern="1200" dirty="0">
                <a:solidFill>
                  <a:schemeClr val="tx1"/>
                </a:solidFill>
                <a:effectLst/>
                <a:latin typeface="+mn-lt"/>
                <a:ea typeface="+mn-ea"/>
                <a:cs typeface="+mn-cs"/>
              </a:rPr>
              <a:t>y</a:t>
            </a:r>
            <a:r>
              <a:rPr lang="zh-CN" altLang="en-US" sz="1200" b="0" kern="1200" dirty="0">
                <a:solidFill>
                  <a:schemeClr val="tx1"/>
                </a:solidFill>
                <a:effectLst/>
                <a:latin typeface="+mn-lt"/>
                <a:ea typeface="+mn-ea"/>
                <a:cs typeface="+mn-cs"/>
              </a:rPr>
              <a:t>轴）的分布散点图</a:t>
            </a:r>
          </a:p>
        </p:txBody>
      </p:sp>
      <p:sp>
        <p:nvSpPr>
          <p:cNvPr id="4" name="灯片编号占位符 3"/>
          <p:cNvSpPr>
            <a:spLocks noGrp="1"/>
          </p:cNvSpPr>
          <p:nvPr>
            <p:ph type="sldNum" sz="quarter" idx="10"/>
          </p:nvPr>
        </p:nvSpPr>
        <p:spPr/>
        <p:txBody>
          <a:bodyPr/>
          <a:lstStyle/>
          <a:p>
            <a:fld id="{2116DE37-5419-4153-842E-0883020639FD}" type="slidenum">
              <a:rPr lang="zh-CN" altLang="en-US" smtClean="0"/>
              <a:t>13</a:t>
            </a:fld>
            <a:endParaRPr lang="zh-CN" altLang="en-US"/>
          </a:p>
        </p:txBody>
      </p:sp>
    </p:spTree>
    <p:extLst>
      <p:ext uri="{BB962C8B-B14F-4D97-AF65-F5344CB8AC3E}">
        <p14:creationId xmlns:p14="http://schemas.microsoft.com/office/powerpoint/2010/main" val="2754145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latinLnBrk="0"/>
            <a:r>
              <a:rPr lang="zh-CN" altLang="en-US" dirty="0"/>
              <a:t>第三张：</a:t>
            </a:r>
            <a:r>
              <a:rPr lang="zh-CN" altLang="en-US" sz="1200" b="0" kern="1200" dirty="0">
                <a:solidFill>
                  <a:schemeClr val="tx1"/>
                </a:solidFill>
                <a:effectLst/>
                <a:latin typeface="+mn-lt"/>
                <a:ea typeface="+mn-ea"/>
                <a:cs typeface="+mn-cs"/>
              </a:rPr>
              <a:t>评论</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播放（</a:t>
            </a:r>
            <a:r>
              <a:rPr lang="en-US" altLang="zh-CN" sz="1200" b="0" kern="1200" dirty="0">
                <a:solidFill>
                  <a:schemeClr val="tx1"/>
                </a:solidFill>
                <a:effectLst/>
                <a:latin typeface="+mn-lt"/>
                <a:ea typeface="+mn-ea"/>
                <a:cs typeface="+mn-cs"/>
              </a:rPr>
              <a:t>x</a:t>
            </a:r>
            <a:r>
              <a:rPr lang="zh-CN" altLang="en-US" sz="1200" b="0" kern="1200" dirty="0">
                <a:solidFill>
                  <a:schemeClr val="tx1"/>
                </a:solidFill>
                <a:effectLst/>
                <a:latin typeface="+mn-lt"/>
                <a:ea typeface="+mn-ea"/>
                <a:cs typeface="+mn-cs"/>
              </a:rPr>
              <a:t>轴）、收藏</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播放（</a:t>
            </a:r>
            <a:r>
              <a:rPr lang="en-US" altLang="zh-CN" sz="1200" b="0" kern="1200" dirty="0">
                <a:solidFill>
                  <a:schemeClr val="tx1"/>
                </a:solidFill>
                <a:effectLst/>
                <a:latin typeface="+mn-lt"/>
                <a:ea typeface="+mn-ea"/>
                <a:cs typeface="+mn-cs"/>
              </a:rPr>
              <a:t>y</a:t>
            </a:r>
            <a:r>
              <a:rPr lang="zh-CN" altLang="en-US" sz="1200" b="0" kern="1200" dirty="0">
                <a:solidFill>
                  <a:schemeClr val="tx1"/>
                </a:solidFill>
                <a:effectLst/>
                <a:latin typeface="+mn-lt"/>
                <a:ea typeface="+mn-ea"/>
                <a:cs typeface="+mn-cs"/>
              </a:rPr>
              <a:t>轴）、硬币</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播放（</a:t>
            </a:r>
            <a:r>
              <a:rPr lang="en-US" altLang="zh-CN" sz="1200" b="0" kern="1200" dirty="0">
                <a:solidFill>
                  <a:schemeClr val="tx1"/>
                </a:solidFill>
                <a:effectLst/>
                <a:latin typeface="+mn-lt"/>
                <a:ea typeface="+mn-ea"/>
                <a:cs typeface="+mn-cs"/>
              </a:rPr>
              <a:t>z</a:t>
            </a:r>
            <a:r>
              <a:rPr lang="zh-CN" altLang="en-US" sz="1200" b="0" kern="1200" dirty="0">
                <a:solidFill>
                  <a:schemeClr val="tx1"/>
                </a:solidFill>
                <a:effectLst/>
                <a:latin typeface="+mn-lt"/>
                <a:ea typeface="+mn-ea"/>
                <a:cs typeface="+mn-cs"/>
              </a:rPr>
              <a:t>轴）的分布散点图</a:t>
            </a:r>
            <a:endParaRPr lang="en-US" altLang="zh-CN" sz="1200" b="0" kern="1200" dirty="0">
              <a:solidFill>
                <a:schemeClr val="tx1"/>
              </a:solidFill>
              <a:effectLst/>
              <a:latin typeface="+mn-lt"/>
              <a:ea typeface="+mn-ea"/>
              <a:cs typeface="+mn-cs"/>
            </a:endParaRPr>
          </a:p>
          <a:p>
            <a:pPr rtl="0" fontAlgn="base" latinLnBrk="0"/>
            <a:endParaRPr lang="en-US" altLang="zh-CN" sz="1200" b="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从以上的各种高阶特征组合尝试中，可以看到没有聚两类，而是富集分布。</a:t>
            </a:r>
          </a:p>
          <a:p>
            <a:pPr rtl="0" fontAlgn="base" latinLnBrk="0"/>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116DE37-5419-4153-842E-0883020639FD}" type="slidenum">
              <a:rPr lang="zh-CN" altLang="en-US" smtClean="0"/>
              <a:t>14</a:t>
            </a:fld>
            <a:endParaRPr lang="zh-CN" altLang="en-US"/>
          </a:p>
        </p:txBody>
      </p:sp>
    </p:spTree>
    <p:extLst>
      <p:ext uri="{BB962C8B-B14F-4D97-AF65-F5344CB8AC3E}">
        <p14:creationId xmlns:p14="http://schemas.microsoft.com/office/powerpoint/2010/main" val="502096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altLang="zh-CN" dirty="0"/>
              <a:t>Pareto principle</a:t>
            </a:r>
            <a:r>
              <a:rPr lang="zh-CN" altLang="en-US" dirty="0"/>
              <a:t>：帕累托法则</a:t>
            </a:r>
            <a:endParaRPr lang="en-US" altLang="zh-CN" dirty="0"/>
          </a:p>
          <a:p>
            <a:pPr rtl="0" fontAlgn="base" latinLnBrk="0"/>
            <a:endParaRPr lang="en-US" altLang="zh-CN" dirty="0"/>
          </a:p>
          <a:p>
            <a:pPr rtl="0" fontAlgn="base" latinLnBrk="0"/>
            <a:r>
              <a:rPr lang="zh-CN" altLang="en-US" dirty="0"/>
              <a:t>经观察计算发现，总分成幂律分布，搜索资料后，得到一重要结论：解决重要的后</a:t>
            </a:r>
            <a:r>
              <a:rPr lang="en-US" altLang="zh-CN" dirty="0"/>
              <a:t>20%</a:t>
            </a:r>
            <a:r>
              <a:rPr lang="zh-CN" altLang="en-US" dirty="0"/>
              <a:t>问题，可以优化</a:t>
            </a:r>
            <a:r>
              <a:rPr lang="en-US" altLang="zh-CN" dirty="0"/>
              <a:t>80%</a:t>
            </a:r>
            <a:r>
              <a:rPr lang="zh-CN" altLang="en-US" dirty="0"/>
              <a:t>的程度。</a:t>
            </a:r>
            <a:endParaRPr lang="en-US" altLang="zh-CN" dirty="0"/>
          </a:p>
          <a:p>
            <a:pPr rtl="0" fontAlgn="base" latinLnBrk="0"/>
            <a:endParaRPr lang="en-US" altLang="zh-CN" dirty="0"/>
          </a:p>
          <a:p>
            <a:pPr rtl="0" fontAlgn="base" latinLnBrk="0"/>
            <a:r>
              <a:rPr lang="zh-CN" altLang="en-US" dirty="0"/>
              <a:t>于是分类方法如下，①先筛去播放量较低的（小于</a:t>
            </a:r>
            <a:r>
              <a:rPr lang="en-US" altLang="zh-CN" dirty="0"/>
              <a:t>50k</a:t>
            </a:r>
            <a:r>
              <a:rPr lang="zh-CN" altLang="en-US" dirty="0"/>
              <a:t>）、不具参考价值的视频。②计算输入训练样本的高阶特征总分，并排序。③取后</a:t>
            </a:r>
            <a:r>
              <a:rPr lang="en-US" altLang="zh-CN" dirty="0"/>
              <a:t>20%</a:t>
            </a:r>
            <a:r>
              <a:rPr lang="zh-CN" altLang="en-US" dirty="0"/>
              <a:t>的分数为分界线，输出至文件。</a:t>
            </a:r>
            <a:endParaRPr lang="en-US" altLang="zh-CN" dirty="0"/>
          </a:p>
        </p:txBody>
      </p:sp>
      <p:sp>
        <p:nvSpPr>
          <p:cNvPr id="4" name="灯片编号占位符 3"/>
          <p:cNvSpPr>
            <a:spLocks noGrp="1"/>
          </p:cNvSpPr>
          <p:nvPr>
            <p:ph type="sldNum" sz="quarter" idx="10"/>
          </p:nvPr>
        </p:nvSpPr>
        <p:spPr/>
        <p:txBody>
          <a:bodyPr/>
          <a:lstStyle/>
          <a:p>
            <a:fld id="{2116DE37-5419-4153-842E-0883020639FD}" type="slidenum">
              <a:rPr lang="zh-CN" altLang="en-US" smtClean="0"/>
              <a:t>15</a:t>
            </a:fld>
            <a:endParaRPr lang="zh-CN" altLang="en-US"/>
          </a:p>
        </p:txBody>
      </p:sp>
    </p:spTree>
    <p:extLst>
      <p:ext uri="{BB962C8B-B14F-4D97-AF65-F5344CB8AC3E}">
        <p14:creationId xmlns:p14="http://schemas.microsoft.com/office/powerpoint/2010/main" val="285391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分类训练、及贴标签代码一览</a:t>
            </a:r>
          </a:p>
        </p:txBody>
      </p:sp>
      <p:sp>
        <p:nvSpPr>
          <p:cNvPr id="4" name="灯片编号占位符 3"/>
          <p:cNvSpPr>
            <a:spLocks noGrp="1"/>
          </p:cNvSpPr>
          <p:nvPr>
            <p:ph type="sldNum" sz="quarter" idx="10"/>
          </p:nvPr>
        </p:nvSpPr>
        <p:spPr/>
        <p:txBody>
          <a:bodyPr/>
          <a:lstStyle/>
          <a:p>
            <a:fld id="{2116DE37-5419-4153-842E-0883020639FD}" type="slidenum">
              <a:rPr lang="zh-CN" altLang="en-US" smtClean="0"/>
              <a:t>16</a:t>
            </a:fld>
            <a:endParaRPr lang="zh-CN" altLang="en-US"/>
          </a:p>
        </p:txBody>
      </p:sp>
    </p:spTree>
    <p:extLst>
      <p:ext uri="{BB962C8B-B14F-4D97-AF65-F5344CB8AC3E}">
        <p14:creationId xmlns:p14="http://schemas.microsoft.com/office/powerpoint/2010/main" val="3312563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分为三步，</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query</a:t>
                </a:r>
                <a:r>
                  <a:rPr lang="zh-CN" altLang="zh-CN" sz="1200" kern="1200" dirty="0">
                    <a:solidFill>
                      <a:schemeClr val="tx1"/>
                    </a:solidFill>
                    <a:effectLst/>
                    <a:latin typeface="+mn-lt"/>
                    <a:ea typeface="+mn-ea"/>
                    <a:cs typeface="+mn-cs"/>
                  </a:rPr>
                  <a:t>和每个</a:t>
                </a:r>
                <a:r>
                  <a:rPr lang="en-US" altLang="zh-CN" sz="1200" kern="1200" dirty="0">
                    <a:solidFill>
                      <a:schemeClr val="tx1"/>
                    </a:solidFill>
                    <a:effectLst/>
                    <a:latin typeface="+mn-lt"/>
                    <a:ea typeface="+mn-ea"/>
                    <a:cs typeface="+mn-cs"/>
                  </a:rPr>
                  <a:t>key</a:t>
                </a:r>
                <a:r>
                  <a:rPr lang="zh-CN" altLang="zh-CN" sz="1200" kern="1200" dirty="0">
                    <a:solidFill>
                      <a:schemeClr val="tx1"/>
                    </a:solidFill>
                    <a:effectLst/>
                    <a:latin typeface="+mn-lt"/>
                    <a:ea typeface="+mn-ea"/>
                    <a:cs typeface="+mn-cs"/>
                  </a:rPr>
                  <a:t>进行相似度计算得到权重，常用的相似度函数有点积</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使用</a:t>
                </a:r>
                <a:r>
                  <a:rPr lang="en-US" altLang="zh-CN" sz="1200" kern="1200" dirty="0" err="1">
                    <a:solidFill>
                      <a:schemeClr val="tx1"/>
                    </a:solidFill>
                    <a:effectLst/>
                    <a:latin typeface="+mn-lt"/>
                    <a:ea typeface="+mn-ea"/>
                    <a:cs typeface="+mn-cs"/>
                  </a:rPr>
                  <a:t>Softmax</a:t>
                </a:r>
                <a:r>
                  <a:rPr lang="zh-CN" altLang="zh-CN" sz="1200" kern="1200" dirty="0">
                    <a:solidFill>
                      <a:schemeClr val="tx1"/>
                    </a:solidFill>
                    <a:effectLst/>
                    <a:latin typeface="+mn-lt"/>
                    <a:ea typeface="+mn-ea"/>
                    <a:cs typeface="+mn-cs"/>
                  </a:rPr>
                  <a:t>函数对这些权重进行归一化。；</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最后将权重和相应的键值</a:t>
                </a:r>
                <a:r>
                  <a:rPr lang="en-US" altLang="zh-CN" sz="1200" kern="1200" dirty="0">
                    <a:solidFill>
                      <a:schemeClr val="tx1"/>
                    </a:solidFill>
                    <a:effectLst/>
                    <a:latin typeface="+mn-lt"/>
                    <a:ea typeface="+mn-ea"/>
                    <a:cs typeface="+mn-cs"/>
                  </a:rPr>
                  <a:t>value</a:t>
                </a:r>
                <a:r>
                  <a:rPr lang="zh-CN" altLang="zh-CN" sz="1200" kern="1200" dirty="0">
                    <a:solidFill>
                      <a:schemeClr val="tx1"/>
                    </a:solidFill>
                    <a:effectLst/>
                    <a:latin typeface="+mn-lt"/>
                    <a:ea typeface="+mn-ea"/>
                    <a:cs typeface="+mn-cs"/>
                  </a:rPr>
                  <a:t>进行加权求和得到最后的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输出。其中，</a:t>
                </a:r>
                <a:r>
                  <a:rPr lang="en-US" altLang="zh-CN" sz="1200" kern="1200" dirty="0">
                    <a:solidFill>
                      <a:schemeClr val="tx1"/>
                    </a:solidFill>
                    <a:effectLst/>
                    <a:latin typeface="+mn-lt"/>
                    <a:ea typeface="+mn-ea"/>
                    <a:cs typeface="+mn-cs"/>
                  </a:rPr>
                  <a:t>key-value</a:t>
                </a:r>
                <a:r>
                  <a:rPr lang="zh-CN" altLang="zh-CN" sz="1200" kern="1200" dirty="0">
                    <a:solidFill>
                      <a:schemeClr val="tx1"/>
                    </a:solidFill>
                    <a:effectLst/>
                    <a:latin typeface="+mn-lt"/>
                    <a:ea typeface="+mn-ea"/>
                    <a:cs typeface="+mn-cs"/>
                  </a:rPr>
                  <a:t>对往往是同一个向量，来自输入域，</a:t>
                </a:r>
                <a:r>
                  <a:rPr lang="en-US" altLang="zh-CN" sz="1200" kern="1200" dirty="0">
                    <a:solidFill>
                      <a:schemeClr val="tx1"/>
                    </a:solidFill>
                    <a:effectLst/>
                    <a:latin typeface="+mn-lt"/>
                    <a:ea typeface="+mn-ea"/>
                    <a:cs typeface="+mn-cs"/>
                  </a:rPr>
                  <a:t>query</a:t>
                </a:r>
                <a:r>
                  <a:rPr lang="zh-CN" altLang="zh-CN" sz="1200" kern="1200" dirty="0">
                    <a:solidFill>
                      <a:schemeClr val="tx1"/>
                    </a:solidFill>
                    <a:effectLst/>
                    <a:latin typeface="+mn-lt"/>
                    <a:ea typeface="+mn-ea"/>
                    <a:cs typeface="+mn-cs"/>
                  </a:rPr>
                  <a:t>则是目标域。我们得到的输出即目标向量关于输入向量组的相关性的加权和，在自然语言处理中即输出的每一个文字都与输入的全部文字相关。</a:t>
                </a:r>
              </a:p>
              <a:p>
                <a:r>
                  <a:rPr lang="zh-CN" altLang="zh-CN" sz="1200" kern="1200" dirty="0">
                    <a:solidFill>
                      <a:schemeClr val="tx1"/>
                    </a:solidFill>
                    <a:effectLst/>
                    <a:latin typeface="+mn-lt"/>
                    <a:ea typeface="+mn-ea"/>
                    <a:cs typeface="+mn-cs"/>
                  </a:rPr>
                  <a:t>在自然语言处理中（</a:t>
                </a:r>
                <a:r>
                  <a:rPr lang="en-US" altLang="zh-CN" sz="1200" kern="1200" dirty="0">
                    <a:solidFill>
                      <a:schemeClr val="tx1"/>
                    </a:solidFill>
                    <a:effectLst/>
                    <a:latin typeface="+mn-lt"/>
                    <a:ea typeface="+mn-ea"/>
                    <a:cs typeface="+mn-cs"/>
                  </a:rPr>
                  <a:t>sequence-to-sequence</a:t>
                </a:r>
                <a:r>
                  <a:rPr lang="zh-CN" altLang="zh-CN" sz="1200" kern="1200" dirty="0">
                    <a:solidFill>
                      <a:schemeClr val="tx1"/>
                    </a:solidFill>
                    <a:effectLst/>
                    <a:latin typeface="+mn-lt"/>
                    <a:ea typeface="+mn-ea"/>
                    <a:cs typeface="+mn-cs"/>
                  </a:rPr>
                  <a:t>）通过字典预处理转换为</a:t>
                </a:r>
                <a:r>
                  <a:rPr lang="en-US" altLang="zh-CN" sz="1200" kern="1200" dirty="0">
                    <a:solidFill>
                      <a:schemeClr val="tx1"/>
                    </a:solidFill>
                    <a:effectLst/>
                    <a:latin typeface="+mn-lt"/>
                    <a:ea typeface="+mn-ea"/>
                    <a:cs typeface="+mn-cs"/>
                  </a:rPr>
                  <a:t>one-hot</a:t>
                </a:r>
                <a:r>
                  <a:rPr lang="zh-CN" altLang="zh-CN" sz="1200" kern="1200" dirty="0">
                    <a:solidFill>
                      <a:schemeClr val="tx1"/>
                    </a:solidFill>
                    <a:effectLst/>
                    <a:latin typeface="+mn-lt"/>
                    <a:ea typeface="+mn-ea"/>
                    <a:cs typeface="+mn-cs"/>
                  </a:rPr>
                  <a:t>向量和向量预处理后，便使得输入变为了一个由不定数量的定长向量组成的向量组。传统的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机制必须配合循环神经网络和编码器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解码器架构进行，编码器是一个循环神经网络，输入文本向量，每一时刻输入一个向量，也就是一个字，并产生一个隐藏状态（</a:t>
                </a:r>
                <a:r>
                  <a:rPr lang="en-US" altLang="zh-CN" sz="1200" kern="1200" dirty="0">
                    <a:solidFill>
                      <a:schemeClr val="tx1"/>
                    </a:solidFill>
                    <a:effectLst/>
                    <a:latin typeface="+mn-lt"/>
                    <a:ea typeface="+mn-ea"/>
                    <a:cs typeface="+mn-cs"/>
                  </a:rPr>
                  <a:t>hidden state</a:t>
                </a:r>
                <a:r>
                  <a:rPr lang="zh-CN" altLang="zh-CN" sz="1200" kern="1200" dirty="0">
                    <a:solidFill>
                      <a:schemeClr val="tx1"/>
                    </a:solidFill>
                    <a:effectLst/>
                    <a:latin typeface="+mn-lt"/>
                    <a:ea typeface="+mn-ea"/>
                    <a:cs typeface="+mn-cs"/>
                  </a:rPr>
                  <a:t>）将它作为</a:t>
                </a:r>
                <a:r>
                  <a:rPr lang="en-US" altLang="zh-CN" sz="1200" kern="1200" dirty="0">
                    <a:solidFill>
                      <a:schemeClr val="tx1"/>
                    </a:solidFill>
                    <a:effectLst/>
                    <a:latin typeface="+mn-lt"/>
                    <a:ea typeface="+mn-ea"/>
                    <a:cs typeface="+mn-cs"/>
                  </a:rPr>
                  <a:t>key-value</a:t>
                </a:r>
                <a:r>
                  <a:rPr lang="zh-CN" altLang="zh-CN" sz="1200" kern="1200" dirty="0">
                    <a:solidFill>
                      <a:schemeClr val="tx1"/>
                    </a:solidFill>
                    <a:effectLst/>
                    <a:latin typeface="+mn-lt"/>
                    <a:ea typeface="+mn-ea"/>
                    <a:cs typeface="+mn-cs"/>
                  </a:rPr>
                  <a:t>保存，于是我们便得到全部的</a:t>
                </a:r>
                <a:r>
                  <a:rPr lang="en-US" altLang="zh-CN" sz="1200" kern="1200" dirty="0">
                    <a:solidFill>
                      <a:schemeClr val="tx1"/>
                    </a:solidFill>
                    <a:effectLst/>
                    <a:latin typeface="+mn-lt"/>
                    <a:ea typeface="+mn-ea"/>
                    <a:cs typeface="+mn-cs"/>
                  </a:rPr>
                  <a:t>key-value</a:t>
                </a:r>
                <a:r>
                  <a:rPr lang="zh-CN" altLang="zh-CN" sz="1200" kern="1200" dirty="0">
                    <a:solidFill>
                      <a:schemeClr val="tx1"/>
                    </a:solidFill>
                    <a:effectLst/>
                    <a:latin typeface="+mn-lt"/>
                    <a:ea typeface="+mn-ea"/>
                    <a:cs typeface="+mn-cs"/>
                  </a:rPr>
                  <a:t>组，编码阶段完成。接着是解码器部分，同样也是一个循环神经网络。传统的编码器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解码器结构是将编码器的最后一个状态作为语义向量输出解码器部分。这样面临的问题是一旦序列过长，单一的语义向量便难以记忆全部的信息，而</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机制的解决方法是在解码器的每个输入都使用不同的语义向量，也就是不同的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输出。我们将解码器每个时刻的隐藏变量（</a:t>
                </a:r>
                <a:r>
                  <a:rPr lang="en-US" altLang="zh-CN" sz="1200" kern="1200" dirty="0">
                    <a:solidFill>
                      <a:schemeClr val="tx1"/>
                    </a:solidFill>
                    <a:effectLst/>
                    <a:latin typeface="+mn-lt"/>
                    <a:ea typeface="+mn-ea"/>
                    <a:cs typeface="+mn-cs"/>
                  </a:rPr>
                  <a:t>hidden state</a:t>
                </a:r>
                <a:r>
                  <a:rPr lang="zh-CN" altLang="zh-CN" sz="1200" kern="1200" dirty="0">
                    <a:solidFill>
                      <a:schemeClr val="tx1"/>
                    </a:solidFill>
                    <a:effectLst/>
                    <a:latin typeface="+mn-lt"/>
                    <a:ea typeface="+mn-ea"/>
                    <a:cs typeface="+mn-cs"/>
                  </a:rPr>
                  <a:t>）作为</a:t>
                </a:r>
                <a:r>
                  <a:rPr lang="en-US" altLang="zh-CN" sz="1200" kern="1200" dirty="0">
                    <a:solidFill>
                      <a:schemeClr val="tx1"/>
                    </a:solidFill>
                    <a:effectLst/>
                    <a:latin typeface="+mn-lt"/>
                    <a:ea typeface="+mn-ea"/>
                    <a:cs typeface="+mn-cs"/>
                  </a:rPr>
                  <a:t>query</a:t>
                </a:r>
                <a:r>
                  <a:rPr lang="zh-CN" altLang="zh-CN" sz="1200" kern="1200" dirty="0">
                    <a:solidFill>
                      <a:schemeClr val="tx1"/>
                    </a:solidFill>
                    <a:effectLst/>
                    <a:latin typeface="+mn-lt"/>
                    <a:ea typeface="+mn-ea"/>
                    <a:cs typeface="+mn-cs"/>
                  </a:rPr>
                  <a:t>，与编码器得到的</a:t>
                </a:r>
                <a:r>
                  <a:rPr lang="en-US" altLang="zh-CN" sz="1200" kern="1200" dirty="0">
                    <a:solidFill>
                      <a:schemeClr val="tx1"/>
                    </a:solidFill>
                    <a:effectLst/>
                    <a:latin typeface="+mn-lt"/>
                    <a:ea typeface="+mn-ea"/>
                    <a:cs typeface="+mn-cs"/>
                  </a:rPr>
                  <a:t>key-value</a:t>
                </a:r>
                <a:r>
                  <a:rPr lang="zh-CN" altLang="zh-CN" sz="1200" kern="1200" dirty="0">
                    <a:solidFill>
                      <a:schemeClr val="tx1"/>
                    </a:solidFill>
                    <a:effectLst/>
                    <a:latin typeface="+mn-lt"/>
                    <a:ea typeface="+mn-ea"/>
                    <a:cs typeface="+mn-cs"/>
                  </a:rPr>
                  <a:t>组一起送入上文所述的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算法流程，得到对应位置的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输出，即解码器当前位置的语义向量输入。解码器接受上一时刻的隐藏变量和当前时刻的语义向量，输出当前时刻的结果向量。但在实际训练过程中，由于我们并不能直接计算出</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权重，所以这些参数是网络自学习的。通过将</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输出直接接入解码器输入，网络端到端可导，所以能够有监督地学习到</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权重。对于本课题的下游任务二元文本分类器来说，我们最终映射得到的是向量组（是，否），可以接入一个全连接网络，令其自适应地从解码器输出的高维向量组降维映射到二元输出，其数值为不同选项的可能性，选取高的那一维作为分类的判断结果。</a:t>
                </a:r>
              </a:p>
              <a:p>
                <a:r>
                  <a:rPr lang="zh-CN" altLang="zh-CN" sz="1200" kern="1200" dirty="0">
                    <a:solidFill>
                      <a:schemeClr val="tx1"/>
                    </a:solidFill>
                    <a:effectLst/>
                    <a:latin typeface="+mn-lt"/>
                    <a:ea typeface="+mn-ea"/>
                    <a:cs typeface="+mn-cs"/>
                  </a:rPr>
                  <a:t>编码器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解码器结构的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示意图如下。其中</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h</m:t>
                        </m:r>
                      </m:e>
                      <m:sub>
                        <m:r>
                          <a:rPr lang="en-US" altLang="zh-CN" sz="1200" i="1" kern="1200">
                            <a:solidFill>
                              <a:schemeClr val="tx1"/>
                            </a:solidFill>
                            <a:effectLst/>
                            <a:latin typeface="Cambria Math" panose="02040503050406030204" pitchFamily="18" charset="0"/>
                            <a:ea typeface="+mn-ea"/>
                            <a:cs typeface="+mn-cs"/>
                          </a:rPr>
                          <m:t>𝑖</m:t>
                        </m:r>
                      </m:sub>
                    </m:sSub>
                    <m:r>
                      <a:rPr lang="en-US" altLang="zh-CN" sz="1200" i="1" kern="1200">
                        <a:solidFill>
                          <a:schemeClr val="tx1"/>
                        </a:solidFill>
                        <a:effectLst/>
                        <a:latin typeface="Cambria Math" panose="02040503050406030204" pitchFamily="18" charset="0"/>
                        <a:ea typeface="+mn-ea"/>
                        <a:cs typeface="+mn-cs"/>
                      </a:rPr>
                      <m:t> </m:t>
                    </m:r>
                  </m:oMath>
                </a14:m>
                <a:r>
                  <a:rPr lang="zh-CN" altLang="zh-CN" sz="1200" kern="1200" dirty="0">
                    <a:solidFill>
                      <a:schemeClr val="tx1"/>
                    </a:solidFill>
                    <a:effectLst/>
                    <a:latin typeface="+mn-lt"/>
                    <a:ea typeface="+mn-ea"/>
                    <a:cs typeface="+mn-cs"/>
                  </a:rPr>
                  <a:t>为编码器的隐藏状态，</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mn-ea"/>
                            <a:cs typeface="+mn-cs"/>
                          </a:rPr>
                        </m:ctrlPr>
                      </m:sSubSupPr>
                      <m:e>
                        <m:r>
                          <a:rPr lang="en-US" altLang="zh-CN" sz="1200" i="1" kern="1200">
                            <a:solidFill>
                              <a:schemeClr val="tx1"/>
                            </a:solidFill>
                            <a:effectLst/>
                            <a:latin typeface="Cambria Math" panose="02040503050406030204" pitchFamily="18" charset="0"/>
                            <a:ea typeface="+mn-ea"/>
                            <a:cs typeface="+mn-cs"/>
                          </a:rPr>
                          <m:t>h</m:t>
                        </m:r>
                      </m:e>
                      <m:sub>
                        <m:r>
                          <a:rPr lang="en-US" altLang="zh-CN" sz="1200" i="1" kern="1200">
                            <a:solidFill>
                              <a:schemeClr val="tx1"/>
                            </a:solidFill>
                            <a:effectLst/>
                            <a:latin typeface="Cambria Math" panose="02040503050406030204" pitchFamily="18" charset="0"/>
                            <a:ea typeface="+mn-ea"/>
                            <a:cs typeface="+mn-cs"/>
                          </a:rPr>
                          <m:t>𝑖</m:t>
                        </m:r>
                      </m:sub>
                      <m:sup>
                        <m:r>
                          <a:rPr lang="en-US" altLang="zh-CN" sz="1200" i="1" kern="1200">
                            <a:solidFill>
                              <a:schemeClr val="tx1"/>
                            </a:solidFill>
                            <a:effectLst/>
                            <a:latin typeface="Cambria Math" panose="02040503050406030204" pitchFamily="18" charset="0"/>
                            <a:ea typeface="+mn-ea"/>
                            <a:cs typeface="+mn-cs"/>
                          </a:rPr>
                          <m:t>′</m:t>
                        </m:r>
                      </m:sup>
                    </m:sSubSup>
                  </m:oMath>
                </a14:m>
                <a:r>
                  <a:rPr lang="zh-CN" altLang="zh-CN" sz="1200" kern="1200" dirty="0">
                    <a:solidFill>
                      <a:schemeClr val="tx1"/>
                    </a:solidFill>
                    <a:effectLst/>
                    <a:latin typeface="+mn-lt"/>
                    <a:ea typeface="+mn-ea"/>
                    <a:cs typeface="+mn-cs"/>
                  </a:rPr>
                  <a:t>为解码器的隐藏状态，</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𝑎</m:t>
                        </m:r>
                      </m:e>
                      <m:sub>
                        <m:r>
                          <a:rPr lang="en-US" altLang="zh-CN" sz="1200" i="1" kern="1200">
                            <a:solidFill>
                              <a:schemeClr val="tx1"/>
                            </a:solidFill>
                            <a:effectLst/>
                            <a:latin typeface="Cambria Math" panose="02040503050406030204" pitchFamily="18" charset="0"/>
                            <a:ea typeface="+mn-ea"/>
                            <a:cs typeface="+mn-cs"/>
                          </a:rPr>
                          <m:t>𝑖𝑗</m:t>
                        </m:r>
                      </m:sub>
                    </m:sSub>
                    <m:r>
                      <a:rPr lang="en-US" altLang="zh-CN" sz="1200" i="1" kern="1200">
                        <a:solidFill>
                          <a:schemeClr val="tx1"/>
                        </a:solidFill>
                        <a:effectLst/>
                        <a:latin typeface="Cambria Math" panose="02040503050406030204" pitchFamily="18" charset="0"/>
                        <a:ea typeface="+mn-ea"/>
                        <a:cs typeface="+mn-cs"/>
                      </a:rPr>
                      <m:t> </m:t>
                    </m:r>
                  </m:oMath>
                </a14:m>
                <a:r>
                  <a:rPr lang="zh-CN" altLang="zh-CN" sz="1200" kern="1200" dirty="0">
                    <a:solidFill>
                      <a:schemeClr val="tx1"/>
                    </a:solidFill>
                    <a:effectLst/>
                    <a:latin typeface="+mn-lt"/>
                    <a:ea typeface="+mn-ea"/>
                    <a:cs typeface="+mn-cs"/>
                  </a:rPr>
                  <a:t>为编码器第</a:t>
                </a:r>
                <a:r>
                  <a:rPr lang="en-US" altLang="zh-CN" sz="1200"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位于解码器第</a:t>
                </a:r>
                <a:r>
                  <a:rPr lang="en-US" altLang="zh-CN" sz="1200" kern="1200" dirty="0">
                    <a:solidFill>
                      <a:schemeClr val="tx1"/>
                    </a:solidFill>
                    <a:effectLst/>
                    <a:latin typeface="+mn-lt"/>
                    <a:ea typeface="+mn-ea"/>
                    <a:cs typeface="+mn-cs"/>
                  </a:rPr>
                  <a:t>i+1</a:t>
                </a:r>
                <a:r>
                  <a:rPr lang="zh-CN" altLang="zh-CN" sz="1200" kern="1200" dirty="0">
                    <a:solidFill>
                      <a:schemeClr val="tx1"/>
                    </a:solidFill>
                    <a:effectLst/>
                    <a:latin typeface="+mn-lt"/>
                    <a:ea typeface="+mn-ea"/>
                    <a:cs typeface="+mn-cs"/>
                  </a:rPr>
                  <a:t>位计算得到的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权重，箭头表示直接关联。其中绿色的单元为可由输入获得或者由输入推导，红色的单元为网络自学习的参数。</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分为三步，</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query</a:t>
                </a:r>
                <a:r>
                  <a:rPr lang="zh-CN" altLang="zh-CN" sz="1200" kern="1200" dirty="0">
                    <a:solidFill>
                      <a:schemeClr val="tx1"/>
                    </a:solidFill>
                    <a:effectLst/>
                    <a:latin typeface="+mn-lt"/>
                    <a:ea typeface="+mn-ea"/>
                    <a:cs typeface="+mn-cs"/>
                  </a:rPr>
                  <a:t>和每个</a:t>
                </a:r>
                <a:r>
                  <a:rPr lang="en-US" altLang="zh-CN" sz="1200" kern="1200" dirty="0">
                    <a:solidFill>
                      <a:schemeClr val="tx1"/>
                    </a:solidFill>
                    <a:effectLst/>
                    <a:latin typeface="+mn-lt"/>
                    <a:ea typeface="+mn-ea"/>
                    <a:cs typeface="+mn-cs"/>
                  </a:rPr>
                  <a:t>key</a:t>
                </a:r>
                <a:r>
                  <a:rPr lang="zh-CN" altLang="zh-CN" sz="1200" kern="1200" dirty="0">
                    <a:solidFill>
                      <a:schemeClr val="tx1"/>
                    </a:solidFill>
                    <a:effectLst/>
                    <a:latin typeface="+mn-lt"/>
                    <a:ea typeface="+mn-ea"/>
                    <a:cs typeface="+mn-cs"/>
                  </a:rPr>
                  <a:t>进行相似度计算得到权重，常用的相似度函数有点积</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使用</a:t>
                </a:r>
                <a:r>
                  <a:rPr lang="en-US" altLang="zh-CN" sz="1200" kern="1200" dirty="0" err="1">
                    <a:solidFill>
                      <a:schemeClr val="tx1"/>
                    </a:solidFill>
                    <a:effectLst/>
                    <a:latin typeface="+mn-lt"/>
                    <a:ea typeface="+mn-ea"/>
                    <a:cs typeface="+mn-cs"/>
                  </a:rPr>
                  <a:t>Softmax</a:t>
                </a:r>
                <a:r>
                  <a:rPr lang="zh-CN" altLang="zh-CN" sz="1200" kern="1200" dirty="0">
                    <a:solidFill>
                      <a:schemeClr val="tx1"/>
                    </a:solidFill>
                    <a:effectLst/>
                    <a:latin typeface="+mn-lt"/>
                    <a:ea typeface="+mn-ea"/>
                    <a:cs typeface="+mn-cs"/>
                  </a:rPr>
                  <a:t>函数对这些权重进行归一化。；</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最后将权重和相应的键值</a:t>
                </a:r>
                <a:r>
                  <a:rPr lang="en-US" altLang="zh-CN" sz="1200" kern="1200" dirty="0">
                    <a:solidFill>
                      <a:schemeClr val="tx1"/>
                    </a:solidFill>
                    <a:effectLst/>
                    <a:latin typeface="+mn-lt"/>
                    <a:ea typeface="+mn-ea"/>
                    <a:cs typeface="+mn-cs"/>
                  </a:rPr>
                  <a:t>value</a:t>
                </a:r>
                <a:r>
                  <a:rPr lang="zh-CN" altLang="zh-CN" sz="1200" kern="1200" dirty="0">
                    <a:solidFill>
                      <a:schemeClr val="tx1"/>
                    </a:solidFill>
                    <a:effectLst/>
                    <a:latin typeface="+mn-lt"/>
                    <a:ea typeface="+mn-ea"/>
                    <a:cs typeface="+mn-cs"/>
                  </a:rPr>
                  <a:t>进行加权求和得到最后的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输出。其中，</a:t>
                </a:r>
                <a:r>
                  <a:rPr lang="en-US" altLang="zh-CN" sz="1200" kern="1200" dirty="0">
                    <a:solidFill>
                      <a:schemeClr val="tx1"/>
                    </a:solidFill>
                    <a:effectLst/>
                    <a:latin typeface="+mn-lt"/>
                    <a:ea typeface="+mn-ea"/>
                    <a:cs typeface="+mn-cs"/>
                  </a:rPr>
                  <a:t>key-value</a:t>
                </a:r>
                <a:r>
                  <a:rPr lang="zh-CN" altLang="zh-CN" sz="1200" kern="1200" dirty="0">
                    <a:solidFill>
                      <a:schemeClr val="tx1"/>
                    </a:solidFill>
                    <a:effectLst/>
                    <a:latin typeface="+mn-lt"/>
                    <a:ea typeface="+mn-ea"/>
                    <a:cs typeface="+mn-cs"/>
                  </a:rPr>
                  <a:t>对往往是同一个向量，来自输入域，</a:t>
                </a:r>
                <a:r>
                  <a:rPr lang="en-US" altLang="zh-CN" sz="1200" kern="1200" dirty="0">
                    <a:solidFill>
                      <a:schemeClr val="tx1"/>
                    </a:solidFill>
                    <a:effectLst/>
                    <a:latin typeface="+mn-lt"/>
                    <a:ea typeface="+mn-ea"/>
                    <a:cs typeface="+mn-cs"/>
                  </a:rPr>
                  <a:t>query</a:t>
                </a:r>
                <a:r>
                  <a:rPr lang="zh-CN" altLang="zh-CN" sz="1200" kern="1200" dirty="0">
                    <a:solidFill>
                      <a:schemeClr val="tx1"/>
                    </a:solidFill>
                    <a:effectLst/>
                    <a:latin typeface="+mn-lt"/>
                    <a:ea typeface="+mn-ea"/>
                    <a:cs typeface="+mn-cs"/>
                  </a:rPr>
                  <a:t>则是目标域。我们得到的输出即目标向量关于输入向量组的相关性的加权和，在自然语言处理中即输出的每一个文字都与输入的全部文字相关。</a:t>
                </a:r>
              </a:p>
              <a:p>
                <a:r>
                  <a:rPr lang="zh-CN" altLang="zh-CN" sz="1200" kern="1200" dirty="0">
                    <a:solidFill>
                      <a:schemeClr val="tx1"/>
                    </a:solidFill>
                    <a:effectLst/>
                    <a:latin typeface="+mn-lt"/>
                    <a:ea typeface="+mn-ea"/>
                    <a:cs typeface="+mn-cs"/>
                  </a:rPr>
                  <a:t>在自然语言处理中（</a:t>
                </a:r>
                <a:r>
                  <a:rPr lang="en-US" altLang="zh-CN" sz="1200" kern="1200" dirty="0">
                    <a:solidFill>
                      <a:schemeClr val="tx1"/>
                    </a:solidFill>
                    <a:effectLst/>
                    <a:latin typeface="+mn-lt"/>
                    <a:ea typeface="+mn-ea"/>
                    <a:cs typeface="+mn-cs"/>
                  </a:rPr>
                  <a:t>sequence-to-sequence</a:t>
                </a:r>
                <a:r>
                  <a:rPr lang="zh-CN" altLang="zh-CN" sz="1200" kern="1200" dirty="0">
                    <a:solidFill>
                      <a:schemeClr val="tx1"/>
                    </a:solidFill>
                    <a:effectLst/>
                    <a:latin typeface="+mn-lt"/>
                    <a:ea typeface="+mn-ea"/>
                    <a:cs typeface="+mn-cs"/>
                  </a:rPr>
                  <a:t>）通过字典预处理转换为</a:t>
                </a:r>
                <a:r>
                  <a:rPr lang="en-US" altLang="zh-CN" sz="1200" kern="1200" dirty="0">
                    <a:solidFill>
                      <a:schemeClr val="tx1"/>
                    </a:solidFill>
                    <a:effectLst/>
                    <a:latin typeface="+mn-lt"/>
                    <a:ea typeface="+mn-ea"/>
                    <a:cs typeface="+mn-cs"/>
                  </a:rPr>
                  <a:t>one-hot</a:t>
                </a:r>
                <a:r>
                  <a:rPr lang="zh-CN" altLang="zh-CN" sz="1200" kern="1200" dirty="0">
                    <a:solidFill>
                      <a:schemeClr val="tx1"/>
                    </a:solidFill>
                    <a:effectLst/>
                    <a:latin typeface="+mn-lt"/>
                    <a:ea typeface="+mn-ea"/>
                    <a:cs typeface="+mn-cs"/>
                  </a:rPr>
                  <a:t>向量和向量预处理后，便使得输入变为了一个由不定数量的定长向量组成的向量组。传统的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机制必须配合循环神经网络和编码器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解码器架构进行，编码器是一个循环神经网络，输入文本向量，每一时刻输入一个向量，也就是一个字，并产生一个隐藏状态（</a:t>
                </a:r>
                <a:r>
                  <a:rPr lang="en-US" altLang="zh-CN" sz="1200" kern="1200" dirty="0">
                    <a:solidFill>
                      <a:schemeClr val="tx1"/>
                    </a:solidFill>
                    <a:effectLst/>
                    <a:latin typeface="+mn-lt"/>
                    <a:ea typeface="+mn-ea"/>
                    <a:cs typeface="+mn-cs"/>
                  </a:rPr>
                  <a:t>hidden state</a:t>
                </a:r>
                <a:r>
                  <a:rPr lang="zh-CN" altLang="zh-CN" sz="1200" kern="1200" dirty="0">
                    <a:solidFill>
                      <a:schemeClr val="tx1"/>
                    </a:solidFill>
                    <a:effectLst/>
                    <a:latin typeface="+mn-lt"/>
                    <a:ea typeface="+mn-ea"/>
                    <a:cs typeface="+mn-cs"/>
                  </a:rPr>
                  <a:t>）将它作为</a:t>
                </a:r>
                <a:r>
                  <a:rPr lang="en-US" altLang="zh-CN" sz="1200" kern="1200" dirty="0">
                    <a:solidFill>
                      <a:schemeClr val="tx1"/>
                    </a:solidFill>
                    <a:effectLst/>
                    <a:latin typeface="+mn-lt"/>
                    <a:ea typeface="+mn-ea"/>
                    <a:cs typeface="+mn-cs"/>
                  </a:rPr>
                  <a:t>key-value</a:t>
                </a:r>
                <a:r>
                  <a:rPr lang="zh-CN" altLang="zh-CN" sz="1200" kern="1200" dirty="0">
                    <a:solidFill>
                      <a:schemeClr val="tx1"/>
                    </a:solidFill>
                    <a:effectLst/>
                    <a:latin typeface="+mn-lt"/>
                    <a:ea typeface="+mn-ea"/>
                    <a:cs typeface="+mn-cs"/>
                  </a:rPr>
                  <a:t>保存，于是我们便得到全部的</a:t>
                </a:r>
                <a:r>
                  <a:rPr lang="en-US" altLang="zh-CN" sz="1200" kern="1200" dirty="0">
                    <a:solidFill>
                      <a:schemeClr val="tx1"/>
                    </a:solidFill>
                    <a:effectLst/>
                    <a:latin typeface="+mn-lt"/>
                    <a:ea typeface="+mn-ea"/>
                    <a:cs typeface="+mn-cs"/>
                  </a:rPr>
                  <a:t>key-value</a:t>
                </a:r>
                <a:r>
                  <a:rPr lang="zh-CN" altLang="zh-CN" sz="1200" kern="1200" dirty="0">
                    <a:solidFill>
                      <a:schemeClr val="tx1"/>
                    </a:solidFill>
                    <a:effectLst/>
                    <a:latin typeface="+mn-lt"/>
                    <a:ea typeface="+mn-ea"/>
                    <a:cs typeface="+mn-cs"/>
                  </a:rPr>
                  <a:t>组，编码阶段完成。接着是解码器部分，同样也是一个循环神经网络。传统的编码器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解码器结构是将编码器的最后一个状态作为语义向量输出解码器部分。这样面临的问题是一旦序列过长，单一的语义向量便难以记忆全部的信息，而</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机制的解决方法是在解码器的每个输入都使用不同的语义向量，也就是不同的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输出。我们将解码器每个时刻的隐藏变量（</a:t>
                </a:r>
                <a:r>
                  <a:rPr lang="en-US" altLang="zh-CN" sz="1200" kern="1200" dirty="0">
                    <a:solidFill>
                      <a:schemeClr val="tx1"/>
                    </a:solidFill>
                    <a:effectLst/>
                    <a:latin typeface="+mn-lt"/>
                    <a:ea typeface="+mn-ea"/>
                    <a:cs typeface="+mn-cs"/>
                  </a:rPr>
                  <a:t>hidden state</a:t>
                </a:r>
                <a:r>
                  <a:rPr lang="zh-CN" altLang="zh-CN" sz="1200" kern="1200" dirty="0">
                    <a:solidFill>
                      <a:schemeClr val="tx1"/>
                    </a:solidFill>
                    <a:effectLst/>
                    <a:latin typeface="+mn-lt"/>
                    <a:ea typeface="+mn-ea"/>
                    <a:cs typeface="+mn-cs"/>
                  </a:rPr>
                  <a:t>）作为</a:t>
                </a:r>
                <a:r>
                  <a:rPr lang="en-US" altLang="zh-CN" sz="1200" kern="1200" dirty="0">
                    <a:solidFill>
                      <a:schemeClr val="tx1"/>
                    </a:solidFill>
                    <a:effectLst/>
                    <a:latin typeface="+mn-lt"/>
                    <a:ea typeface="+mn-ea"/>
                    <a:cs typeface="+mn-cs"/>
                  </a:rPr>
                  <a:t>query</a:t>
                </a:r>
                <a:r>
                  <a:rPr lang="zh-CN" altLang="zh-CN" sz="1200" kern="1200" dirty="0">
                    <a:solidFill>
                      <a:schemeClr val="tx1"/>
                    </a:solidFill>
                    <a:effectLst/>
                    <a:latin typeface="+mn-lt"/>
                    <a:ea typeface="+mn-ea"/>
                    <a:cs typeface="+mn-cs"/>
                  </a:rPr>
                  <a:t>，与编码器得到的</a:t>
                </a:r>
                <a:r>
                  <a:rPr lang="en-US" altLang="zh-CN" sz="1200" kern="1200" dirty="0">
                    <a:solidFill>
                      <a:schemeClr val="tx1"/>
                    </a:solidFill>
                    <a:effectLst/>
                    <a:latin typeface="+mn-lt"/>
                    <a:ea typeface="+mn-ea"/>
                    <a:cs typeface="+mn-cs"/>
                  </a:rPr>
                  <a:t>key-value</a:t>
                </a:r>
                <a:r>
                  <a:rPr lang="zh-CN" altLang="zh-CN" sz="1200" kern="1200" dirty="0">
                    <a:solidFill>
                      <a:schemeClr val="tx1"/>
                    </a:solidFill>
                    <a:effectLst/>
                    <a:latin typeface="+mn-lt"/>
                    <a:ea typeface="+mn-ea"/>
                    <a:cs typeface="+mn-cs"/>
                  </a:rPr>
                  <a:t>组一起送入上文所述的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算法流程，得到对应位置的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输出，即解码器当前位置的语义向量输入。解码器接受上一时刻的隐藏变量和当前时刻的语义向量，输出当前时刻的结果向量。但在实际训练过程中，由于我们并不能直接计算出</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权重，所以这些参数是网络自学习的。通过将</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输出直接接入解码器输入，网络端到端可导，所以能够有监督地学习到</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权重。对于本课题的下游任务二元文本分类器来说，我们最终映射得到的是向量组（是，否），可以接入一个全连接网络，令其自适应地从解码器输出的高维向量组降维映射到二元输出，其数值为不同选项的可能性，选取高的那一维作为分类的判断结果。</a:t>
                </a:r>
              </a:p>
              <a:p>
                <a:r>
                  <a:rPr lang="zh-CN" altLang="zh-CN" sz="1200" kern="1200" dirty="0">
                    <a:solidFill>
                      <a:schemeClr val="tx1"/>
                    </a:solidFill>
                    <a:effectLst/>
                    <a:latin typeface="+mn-lt"/>
                    <a:ea typeface="+mn-ea"/>
                    <a:cs typeface="+mn-cs"/>
                  </a:rPr>
                  <a:t>编码器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解码器结构的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示意图如下。其中</a:t>
                </a:r>
                <a:r>
                  <a:rPr lang="en-US" altLang="zh-CN" sz="1200" i="0" kern="1200">
                    <a:solidFill>
                      <a:schemeClr val="tx1"/>
                    </a:solidFill>
                    <a:effectLst/>
                    <a:latin typeface="+mn-lt"/>
                    <a:ea typeface="+mn-ea"/>
                    <a:cs typeface="+mn-cs"/>
                  </a:rPr>
                  <a:t>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  </a:t>
                </a:r>
                <a:r>
                  <a:rPr lang="zh-CN" altLang="zh-CN" sz="1200" kern="1200" dirty="0">
                    <a:solidFill>
                      <a:schemeClr val="tx1"/>
                    </a:solidFill>
                    <a:effectLst/>
                    <a:latin typeface="+mn-lt"/>
                    <a:ea typeface="+mn-ea"/>
                    <a:cs typeface="+mn-cs"/>
                  </a:rPr>
                  <a:t>为编码器的隐藏状态，</a:t>
                </a:r>
                <a:r>
                  <a:rPr lang="en-US" altLang="zh-CN" sz="1200" i="0" kern="1200">
                    <a:solidFill>
                      <a:schemeClr val="tx1"/>
                    </a:solidFill>
                    <a:effectLst/>
                    <a:latin typeface="+mn-lt"/>
                    <a:ea typeface="+mn-ea"/>
                    <a:cs typeface="+mn-cs"/>
                  </a:rPr>
                  <a:t>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zh-CN" altLang="zh-CN" sz="1200" kern="1200" dirty="0">
                    <a:solidFill>
                      <a:schemeClr val="tx1"/>
                    </a:solidFill>
                    <a:effectLst/>
                    <a:latin typeface="+mn-lt"/>
                    <a:ea typeface="+mn-ea"/>
                    <a:cs typeface="+mn-cs"/>
                  </a:rPr>
                  <a:t>为解码器的隐藏状态，</a:t>
                </a:r>
                <a:r>
                  <a:rPr lang="en-US" altLang="zh-CN" sz="1200" i="0" kern="1200">
                    <a:solidFill>
                      <a:schemeClr val="tx1"/>
                    </a:solidFill>
                    <a:effectLst/>
                    <a:latin typeface="+mn-lt"/>
                    <a:ea typeface="+mn-ea"/>
                    <a:cs typeface="+mn-cs"/>
                  </a:rPr>
                  <a:t>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𝑖𝑗  </a:t>
                </a:r>
                <a:r>
                  <a:rPr lang="zh-CN" altLang="zh-CN" sz="1200" kern="1200" dirty="0">
                    <a:solidFill>
                      <a:schemeClr val="tx1"/>
                    </a:solidFill>
                    <a:effectLst/>
                    <a:latin typeface="+mn-lt"/>
                    <a:ea typeface="+mn-ea"/>
                    <a:cs typeface="+mn-cs"/>
                  </a:rPr>
                  <a:t>为编码器第</a:t>
                </a:r>
                <a:r>
                  <a:rPr lang="en-US" altLang="zh-CN" sz="1200"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位于解码器第</a:t>
                </a:r>
                <a:r>
                  <a:rPr lang="en-US" altLang="zh-CN" sz="1200" kern="1200" dirty="0">
                    <a:solidFill>
                      <a:schemeClr val="tx1"/>
                    </a:solidFill>
                    <a:effectLst/>
                    <a:latin typeface="+mn-lt"/>
                    <a:ea typeface="+mn-ea"/>
                    <a:cs typeface="+mn-cs"/>
                  </a:rPr>
                  <a:t>i+1</a:t>
                </a:r>
                <a:r>
                  <a:rPr lang="zh-CN" altLang="zh-CN" sz="1200" kern="1200" dirty="0">
                    <a:solidFill>
                      <a:schemeClr val="tx1"/>
                    </a:solidFill>
                    <a:effectLst/>
                    <a:latin typeface="+mn-lt"/>
                    <a:ea typeface="+mn-ea"/>
                    <a:cs typeface="+mn-cs"/>
                  </a:rPr>
                  <a:t>位计算得到的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权重，箭头表示直接关联。其中绿色的单元为可由输入获得或者由输入推导，红色的单元为网络自学习的参数。</a:t>
                </a:r>
              </a:p>
              <a:p>
                <a:endParaRPr lang="zh-CN" altLang="en-US" dirty="0"/>
              </a:p>
            </p:txBody>
          </p:sp>
        </mc:Fallback>
      </mc:AlternateContent>
      <p:sp>
        <p:nvSpPr>
          <p:cNvPr id="4" name="灯片编号占位符 3"/>
          <p:cNvSpPr>
            <a:spLocks noGrp="1"/>
          </p:cNvSpPr>
          <p:nvPr>
            <p:ph type="sldNum" sz="quarter" idx="5"/>
          </p:nvPr>
        </p:nvSpPr>
        <p:spPr/>
        <p:txBody>
          <a:bodyPr/>
          <a:lstStyle/>
          <a:p>
            <a:fld id="{2116DE37-5419-4153-842E-0883020639FD}" type="slidenum">
              <a:rPr lang="zh-CN" altLang="en-US" smtClean="0"/>
              <a:t>20</a:t>
            </a:fld>
            <a:endParaRPr lang="zh-CN" altLang="en-US"/>
          </a:p>
        </p:txBody>
      </p:sp>
    </p:spTree>
    <p:extLst>
      <p:ext uri="{BB962C8B-B14F-4D97-AF65-F5344CB8AC3E}">
        <p14:creationId xmlns:p14="http://schemas.microsoft.com/office/powerpoint/2010/main" val="2738404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self-attention.</a:t>
            </a:r>
            <a:r>
              <a:rPr lang="zh-CN" altLang="zh-CN" sz="1200" kern="1200" dirty="0">
                <a:solidFill>
                  <a:schemeClr val="tx1"/>
                </a:solidFill>
                <a:effectLst/>
                <a:latin typeface="+mn-lt"/>
                <a:ea typeface="+mn-ea"/>
                <a:cs typeface="+mn-cs"/>
              </a:rPr>
              <a:t> 由此我们可以利用注意力机制来针对某句句子，“动态”地生成不同连接的权重，从而处理变长的信息序列，建立长距离的依赖关系</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multi-head attention</a:t>
            </a:r>
            <a:r>
              <a:rPr lang="zh-CN" altLang="zh-CN" sz="1200" kern="1200" dirty="0">
                <a:solidFill>
                  <a:schemeClr val="tx1"/>
                </a:solidFill>
                <a:effectLst/>
                <a:latin typeface="+mn-lt"/>
                <a:ea typeface="+mn-ea"/>
                <a:cs typeface="+mn-cs"/>
              </a:rPr>
              <a:t>。其结构如下图所示。其中</a:t>
            </a:r>
            <a:r>
              <a:rPr lang="en-US" altLang="zh-CN" sz="1200" kern="1200" dirty="0">
                <a:solidFill>
                  <a:schemeClr val="tx1"/>
                </a:solidFill>
                <a:effectLst/>
                <a:latin typeface="+mn-lt"/>
                <a:ea typeface="+mn-ea"/>
                <a:cs typeface="+mn-cs"/>
              </a:rPr>
              <a:t>Linear</a:t>
            </a:r>
            <a:r>
              <a:rPr lang="zh-CN" altLang="zh-CN" sz="1200" kern="1200" dirty="0">
                <a:solidFill>
                  <a:schemeClr val="tx1"/>
                </a:solidFill>
                <a:effectLst/>
                <a:latin typeface="+mn-lt"/>
                <a:ea typeface="+mn-ea"/>
                <a:cs typeface="+mn-cs"/>
              </a:rPr>
              <a:t>表示线性变换，</a:t>
            </a:r>
            <a:r>
              <a:rPr lang="en-US" altLang="zh-CN" sz="1200"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values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keys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表</a:t>
            </a:r>
            <a:r>
              <a:rPr lang="en-US" altLang="zh-CN" sz="1200" kern="1200" dirty="0">
                <a:solidFill>
                  <a:schemeClr val="tx1"/>
                </a:solidFill>
                <a:effectLst/>
                <a:latin typeface="+mn-lt"/>
                <a:ea typeface="+mn-ea"/>
                <a:cs typeface="+mn-cs"/>
              </a:rPr>
              <a:t>query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Scaled Dot-Product Attention</a:t>
            </a:r>
            <a:r>
              <a:rPr lang="zh-CN" altLang="zh-CN" sz="1200" kern="1200" dirty="0">
                <a:solidFill>
                  <a:schemeClr val="tx1"/>
                </a:solidFill>
                <a:effectLst/>
                <a:latin typeface="+mn-lt"/>
                <a:ea typeface="+mn-ea"/>
                <a:cs typeface="+mn-cs"/>
              </a:rPr>
              <a:t>表示上文所述的</a:t>
            </a:r>
            <a:r>
              <a:rPr lang="en-US" altLang="zh-CN" sz="1200" kern="1200" dirty="0">
                <a:solidFill>
                  <a:schemeClr val="tx1"/>
                </a:solidFill>
                <a:effectLst/>
                <a:latin typeface="+mn-lt"/>
                <a:ea typeface="+mn-ea"/>
                <a:cs typeface="+mn-cs"/>
              </a:rPr>
              <a:t>attention</a:t>
            </a:r>
            <a:r>
              <a:rPr lang="zh-CN" altLang="zh-CN" sz="1200" kern="1200" dirty="0">
                <a:solidFill>
                  <a:schemeClr val="tx1"/>
                </a:solidFill>
                <a:effectLst/>
                <a:latin typeface="+mn-lt"/>
                <a:ea typeface="+mn-ea"/>
                <a:cs typeface="+mn-cs"/>
              </a:rPr>
              <a:t>算法。</a:t>
            </a:r>
            <a:r>
              <a:rPr lang="en-US" altLang="zh-CN" sz="1200" kern="1200" dirty="0" err="1">
                <a:solidFill>
                  <a:schemeClr val="tx1"/>
                </a:solidFill>
                <a:effectLst/>
                <a:latin typeface="+mn-lt"/>
                <a:ea typeface="+mn-ea"/>
                <a:cs typeface="+mn-cs"/>
              </a:rPr>
              <a:t>Concat</a:t>
            </a:r>
            <a:r>
              <a:rPr lang="zh-CN" altLang="zh-CN" sz="1200" kern="1200" dirty="0">
                <a:solidFill>
                  <a:schemeClr val="tx1"/>
                </a:solidFill>
                <a:effectLst/>
                <a:latin typeface="+mn-lt"/>
                <a:ea typeface="+mn-ea"/>
                <a:cs typeface="+mn-cs"/>
              </a:rPr>
              <a:t>表示将输出结果做连接。使用这种结构有两大优势。首先是采用并行化的结构可以获得更高的训练速度，其次是类比传统卷积网络计算多个特征映射后连接获得更丰富的特征，多头的结构能够从不同的表示子空间里学习相关信息</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t</a:t>
            </a:r>
            <a:r>
              <a:rPr lang="en-US" altLang="zh-CN" sz="1200" kern="1200" dirty="0">
                <a:solidFill>
                  <a:schemeClr val="tx1"/>
                </a:solidFill>
                <a:effectLst/>
                <a:latin typeface="+mn-lt"/>
                <a:ea typeface="+mn-ea"/>
                <a:cs typeface="+mn-cs"/>
              </a:rPr>
              <a:t>ransformer</a:t>
            </a:r>
            <a:r>
              <a:rPr lang="zh-CN" altLang="zh-CN" sz="1200" kern="1200" dirty="0">
                <a:solidFill>
                  <a:schemeClr val="tx1"/>
                </a:solidFill>
                <a:effectLst/>
                <a:latin typeface="+mn-lt"/>
                <a:ea typeface="+mn-ea"/>
                <a:cs typeface="+mn-cs"/>
              </a:rPr>
              <a:t>依旧采用了编码器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解码器的结构，左侧是编码器，右侧是解码器，它们分别具有六层相同的结构，每层结构如上图所示，对应的层相互连通。除了上文已经提到的模块之外，还有三个新的模块。</a:t>
            </a:r>
            <a:r>
              <a:rPr lang="en-US" altLang="zh-CN" sz="1200" kern="1200" dirty="0">
                <a:solidFill>
                  <a:schemeClr val="tx1"/>
                </a:solidFill>
                <a:effectLst/>
                <a:latin typeface="+mn-lt"/>
                <a:ea typeface="+mn-ea"/>
                <a:cs typeface="+mn-cs"/>
              </a:rPr>
              <a:t>Add &amp; Norm</a:t>
            </a:r>
            <a:r>
              <a:rPr lang="zh-CN" altLang="zh-CN" sz="1200" kern="1200" dirty="0">
                <a:solidFill>
                  <a:schemeClr val="tx1"/>
                </a:solidFill>
                <a:effectLst/>
                <a:latin typeface="+mn-lt"/>
                <a:ea typeface="+mn-ea"/>
                <a:cs typeface="+mn-cs"/>
              </a:rPr>
              <a:t>进行了层的标准化和残差连接（</a:t>
            </a:r>
            <a:r>
              <a:rPr lang="en-US" altLang="zh-CN" sz="1200" kern="1200" dirty="0">
                <a:solidFill>
                  <a:schemeClr val="tx1"/>
                </a:solidFill>
                <a:effectLst/>
                <a:latin typeface="+mn-lt"/>
                <a:ea typeface="+mn-ea"/>
                <a:cs typeface="+mn-cs"/>
              </a:rPr>
              <a:t>Residual Connection</a:t>
            </a:r>
            <a:r>
              <a:rPr lang="zh-CN" altLang="zh-CN" sz="1200" kern="1200" dirty="0">
                <a:solidFill>
                  <a:schemeClr val="tx1"/>
                </a:solidFill>
                <a:effectLst/>
                <a:latin typeface="+mn-lt"/>
                <a:ea typeface="+mn-ea"/>
                <a:cs typeface="+mn-cs"/>
              </a:rPr>
              <a:t>），目的是加强低层特征和高层特征的信息交流和保证训练不会崩溃；</a:t>
            </a:r>
            <a:r>
              <a:rPr lang="en-US" altLang="zh-CN" sz="1200" kern="1200" dirty="0">
                <a:solidFill>
                  <a:schemeClr val="tx1"/>
                </a:solidFill>
                <a:effectLst/>
                <a:latin typeface="+mn-lt"/>
                <a:ea typeface="+mn-ea"/>
                <a:cs typeface="+mn-cs"/>
              </a:rPr>
              <a:t>Positional Encoding</a:t>
            </a:r>
            <a:r>
              <a:rPr lang="zh-CN" altLang="zh-CN" sz="1200" kern="1200" dirty="0">
                <a:solidFill>
                  <a:schemeClr val="tx1"/>
                </a:solidFill>
                <a:effectLst/>
                <a:latin typeface="+mn-lt"/>
                <a:ea typeface="+mn-ea"/>
                <a:cs typeface="+mn-cs"/>
              </a:rPr>
              <a:t>是在进行词嵌入的时候将每个词在句子中的位置信息放入，以解决</a:t>
            </a:r>
            <a:r>
              <a:rPr lang="en-US" altLang="zh-CN" sz="1200" kern="1200" dirty="0">
                <a:solidFill>
                  <a:schemeClr val="tx1"/>
                </a:solidFill>
                <a:effectLst/>
                <a:latin typeface="+mn-lt"/>
                <a:ea typeface="+mn-ea"/>
                <a:cs typeface="+mn-cs"/>
              </a:rPr>
              <a:t>self-attention</a:t>
            </a:r>
            <a:r>
              <a:rPr lang="zh-CN" altLang="zh-CN" sz="1200" kern="1200" dirty="0">
                <a:solidFill>
                  <a:schemeClr val="tx1"/>
                </a:solidFill>
                <a:effectLst/>
                <a:latin typeface="+mn-lt"/>
                <a:ea typeface="+mn-ea"/>
                <a:cs typeface="+mn-cs"/>
              </a:rPr>
              <a:t>没有位置信息的问题；</a:t>
            </a:r>
            <a:r>
              <a:rPr lang="en-US" altLang="zh-CN" sz="1200" kern="1200" dirty="0">
                <a:solidFill>
                  <a:schemeClr val="tx1"/>
                </a:solidFill>
                <a:effectLst/>
                <a:latin typeface="+mn-lt"/>
                <a:ea typeface="+mn-ea"/>
                <a:cs typeface="+mn-cs"/>
              </a:rPr>
              <a:t>Feed Forward</a:t>
            </a:r>
            <a:r>
              <a:rPr lang="zh-CN" altLang="zh-CN" sz="1200" kern="1200" dirty="0">
                <a:solidFill>
                  <a:schemeClr val="tx1"/>
                </a:solidFill>
                <a:effectLst/>
                <a:latin typeface="+mn-lt"/>
                <a:ea typeface="+mn-ea"/>
                <a:cs typeface="+mn-cs"/>
              </a:rPr>
              <a:t>是编码器和解码器的简单全连接前馈网络。可以看到，左侧编码器首先利用</a:t>
            </a:r>
            <a:r>
              <a:rPr lang="en-US" altLang="zh-CN" sz="1200" kern="1200" dirty="0">
                <a:solidFill>
                  <a:schemeClr val="tx1"/>
                </a:solidFill>
                <a:effectLst/>
                <a:latin typeface="+mn-lt"/>
                <a:ea typeface="+mn-ea"/>
                <a:cs typeface="+mn-cs"/>
              </a:rPr>
              <a:t>multi-head attention</a:t>
            </a:r>
            <a:r>
              <a:rPr lang="zh-CN" altLang="zh-CN" sz="1200" kern="1200" dirty="0">
                <a:solidFill>
                  <a:schemeClr val="tx1"/>
                </a:solidFill>
                <a:effectLst/>
                <a:latin typeface="+mn-lt"/>
                <a:ea typeface="+mn-ea"/>
                <a:cs typeface="+mn-cs"/>
              </a:rPr>
              <a:t>获取输入句子的动态权重，再使用前馈网络映射得到当前层的中间语义向量。编码器每一层的输出会送至解码器对应层，在其最终前馈网络之前进行特征融合。在解码器中，采用非</a:t>
            </a:r>
            <a:r>
              <a:rPr lang="en-US" altLang="zh-CN" sz="1200" kern="1200" dirty="0">
                <a:solidFill>
                  <a:schemeClr val="tx1"/>
                </a:solidFill>
                <a:effectLst/>
                <a:latin typeface="+mn-lt"/>
                <a:ea typeface="+mn-ea"/>
                <a:cs typeface="+mn-cs"/>
              </a:rPr>
              <a:t>self-attention</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multi-head attention</a:t>
            </a:r>
            <a:r>
              <a:rPr lang="zh-CN" altLang="zh-CN" sz="1200" kern="1200" dirty="0">
                <a:solidFill>
                  <a:schemeClr val="tx1"/>
                </a:solidFill>
                <a:effectLst/>
                <a:latin typeface="+mn-lt"/>
                <a:ea typeface="+mn-ea"/>
                <a:cs typeface="+mn-cs"/>
              </a:rPr>
              <a:t>结构进行特征融合，编码器输出作为</a:t>
            </a:r>
            <a:r>
              <a:rPr lang="en-US" altLang="zh-CN" sz="1200" kern="1200" dirty="0">
                <a:solidFill>
                  <a:schemeClr val="tx1"/>
                </a:solidFill>
                <a:effectLst/>
                <a:latin typeface="+mn-lt"/>
                <a:ea typeface="+mn-ea"/>
                <a:cs typeface="+mn-cs"/>
              </a:rPr>
              <a:t>key-value</a:t>
            </a:r>
            <a:r>
              <a:rPr lang="zh-CN" altLang="zh-CN" sz="1200" kern="1200" dirty="0">
                <a:solidFill>
                  <a:schemeClr val="tx1"/>
                </a:solidFill>
                <a:effectLst/>
                <a:latin typeface="+mn-lt"/>
                <a:ea typeface="+mn-ea"/>
                <a:cs typeface="+mn-cs"/>
              </a:rPr>
              <a:t>，而解码器上一层的隐藏层输出经过</a:t>
            </a:r>
            <a:r>
              <a:rPr lang="en-US" altLang="zh-CN" sz="1200" kern="1200" dirty="0">
                <a:solidFill>
                  <a:schemeClr val="tx1"/>
                </a:solidFill>
                <a:effectLst/>
                <a:latin typeface="+mn-lt"/>
                <a:ea typeface="+mn-ea"/>
                <a:cs typeface="+mn-cs"/>
              </a:rPr>
              <a:t>self-attention</a:t>
            </a:r>
            <a:r>
              <a:rPr lang="zh-CN" altLang="zh-CN" sz="1200" kern="1200" dirty="0">
                <a:solidFill>
                  <a:schemeClr val="tx1"/>
                </a:solidFill>
                <a:effectLst/>
                <a:latin typeface="+mn-lt"/>
                <a:ea typeface="+mn-ea"/>
                <a:cs typeface="+mn-cs"/>
              </a:rPr>
              <a:t>权重化后的结果为</a:t>
            </a:r>
            <a:r>
              <a:rPr lang="en-US" altLang="zh-CN" sz="1200" kern="1200" dirty="0">
                <a:solidFill>
                  <a:schemeClr val="tx1"/>
                </a:solidFill>
                <a:effectLst/>
                <a:latin typeface="+mn-lt"/>
                <a:ea typeface="+mn-ea"/>
                <a:cs typeface="+mn-cs"/>
              </a:rPr>
              <a:t>query</a:t>
            </a:r>
            <a:r>
              <a:rPr lang="zh-CN" altLang="zh-CN" sz="1200" kern="1200" dirty="0">
                <a:solidFill>
                  <a:schemeClr val="tx1"/>
                </a:solidFill>
                <a:effectLst/>
                <a:latin typeface="+mn-lt"/>
                <a:ea typeface="+mn-ea"/>
                <a:cs typeface="+mn-cs"/>
              </a:rPr>
              <a:t>。最终还是利用前馈网络进行特征映射。经过相同的六层结构，在编码器接一个线性变换，输出最终的目标向量。这可以是机器翻译对应的语言，也可以再连接一个</a:t>
            </a:r>
            <a:r>
              <a:rPr lang="en-US" altLang="zh-CN" sz="1200" kern="1200" dirty="0" err="1">
                <a:solidFill>
                  <a:schemeClr val="tx1"/>
                </a:solidFill>
                <a:effectLst/>
                <a:latin typeface="+mn-lt"/>
                <a:ea typeface="+mn-ea"/>
                <a:cs typeface="+mn-cs"/>
              </a:rPr>
              <a:t>softmax</a:t>
            </a:r>
            <a:r>
              <a:rPr lang="zh-CN" altLang="zh-CN" sz="1200" kern="1200" dirty="0">
                <a:solidFill>
                  <a:schemeClr val="tx1"/>
                </a:solidFill>
                <a:effectLst/>
                <a:latin typeface="+mn-lt"/>
                <a:ea typeface="+mn-ea"/>
                <a:cs typeface="+mn-cs"/>
              </a:rPr>
              <a:t>函数进行文本分类的输出。</a:t>
            </a:r>
          </a:p>
          <a:p>
            <a:endParaRPr lang="zh-CN" altLang="en-US" dirty="0"/>
          </a:p>
        </p:txBody>
      </p:sp>
      <p:sp>
        <p:nvSpPr>
          <p:cNvPr id="4" name="灯片编号占位符 3"/>
          <p:cNvSpPr>
            <a:spLocks noGrp="1"/>
          </p:cNvSpPr>
          <p:nvPr>
            <p:ph type="sldNum" sz="quarter" idx="5"/>
          </p:nvPr>
        </p:nvSpPr>
        <p:spPr/>
        <p:txBody>
          <a:bodyPr/>
          <a:lstStyle/>
          <a:p>
            <a:fld id="{2116DE37-5419-4153-842E-0883020639FD}" type="slidenum">
              <a:rPr lang="zh-CN" altLang="en-US" smtClean="0"/>
              <a:t>21</a:t>
            </a:fld>
            <a:endParaRPr lang="zh-CN" altLang="en-US"/>
          </a:p>
        </p:txBody>
      </p:sp>
    </p:spTree>
    <p:extLst>
      <p:ext uri="{BB962C8B-B14F-4D97-AF65-F5344CB8AC3E}">
        <p14:creationId xmlns:p14="http://schemas.microsoft.com/office/powerpoint/2010/main" val="2430066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BERT</a:t>
            </a:r>
            <a:r>
              <a:rPr lang="zh-CN" altLang="zh-CN" sz="1200" kern="1200" dirty="0">
                <a:solidFill>
                  <a:schemeClr val="tx1"/>
                </a:solidFill>
                <a:effectLst/>
                <a:latin typeface="+mn-lt"/>
                <a:ea typeface="+mn-ea"/>
                <a:cs typeface="+mn-cs"/>
              </a:rPr>
              <a:t>模型的实质是</a:t>
            </a:r>
            <a:r>
              <a:rPr lang="en-US" altLang="zh-CN" sz="1200" kern="1200" dirty="0">
                <a:solidFill>
                  <a:schemeClr val="tx1"/>
                </a:solidFill>
                <a:effectLst/>
                <a:latin typeface="+mn-lt"/>
                <a:ea typeface="+mn-ea"/>
                <a:cs typeface="+mn-cs"/>
              </a:rPr>
              <a:t>transformer</a:t>
            </a:r>
            <a:r>
              <a:rPr lang="zh-CN" altLang="zh-CN" sz="1200" kern="1200" dirty="0">
                <a:solidFill>
                  <a:schemeClr val="tx1"/>
                </a:solidFill>
                <a:effectLst/>
                <a:latin typeface="+mn-lt"/>
                <a:ea typeface="+mn-ea"/>
                <a:cs typeface="+mn-cs"/>
              </a:rPr>
              <a:t>和特殊的训练方法。任务目标是利用预训练生成一个对下游任务通用的模型。先用大量文章预训练通用模型，然后再根据具体应用，用有监督的方式训练数据，精加工模型，使之适用于具体应用，如机器翻译、阅读理解、文本分类。预训练时输入大量无固定特征的文章，这与图像领域的</a:t>
            </a:r>
            <a:r>
              <a:rPr lang="en-US" altLang="zh-CN" sz="1200" kern="1200" dirty="0">
                <a:solidFill>
                  <a:schemeClr val="tx1"/>
                </a:solidFill>
                <a:effectLst/>
                <a:latin typeface="+mn-lt"/>
                <a:ea typeface="+mn-ea"/>
                <a:cs typeface="+mn-cs"/>
              </a:rPr>
              <a:t>ImageNet</a:t>
            </a:r>
            <a:r>
              <a:rPr lang="zh-CN" altLang="zh-CN" sz="1200" kern="1200" dirty="0">
                <a:solidFill>
                  <a:schemeClr val="tx1"/>
                </a:solidFill>
                <a:effectLst/>
                <a:latin typeface="+mn-lt"/>
                <a:ea typeface="+mn-ea"/>
                <a:cs typeface="+mn-cs"/>
              </a:rPr>
              <a:t>十分相似，泛化地学习自然语言的特征，获得泛用的文本特征以供下游任务使用，下图是预训练的模型，其实就是一个</a:t>
            </a:r>
            <a:r>
              <a:rPr lang="en-US" altLang="zh-CN" sz="1200" kern="1200" dirty="0">
                <a:solidFill>
                  <a:schemeClr val="tx1"/>
                </a:solidFill>
                <a:effectLst/>
                <a:latin typeface="+mn-lt"/>
                <a:ea typeface="+mn-ea"/>
                <a:cs typeface="+mn-cs"/>
              </a:rPr>
              <a:t>transformer</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首先是要变成</a:t>
            </a:r>
            <a:r>
              <a:rPr lang="en-US" altLang="zh-CN" sz="1200" kern="1200" dirty="0">
                <a:solidFill>
                  <a:schemeClr val="tx1"/>
                </a:solidFill>
                <a:effectLst/>
                <a:latin typeface="+mn-lt"/>
                <a:ea typeface="+mn-ea"/>
                <a:cs typeface="+mn-cs"/>
              </a:rPr>
              <a:t>token</a:t>
            </a:r>
            <a:r>
              <a:rPr lang="zh-CN" altLang="en-US" sz="1200" kern="1200" dirty="0">
                <a:solidFill>
                  <a:schemeClr val="tx1"/>
                </a:solidFill>
                <a:effectLst/>
                <a:latin typeface="+mn-lt"/>
                <a:ea typeface="+mn-ea"/>
                <a:cs typeface="+mn-cs"/>
              </a:rPr>
              <a:t>。第一行是直接分词的结果。</a:t>
            </a:r>
            <a:r>
              <a:rPr lang="en-US" altLang="zh-CN" sz="1200" kern="1200" dirty="0" err="1">
                <a:solidFill>
                  <a:schemeClr val="tx1"/>
                </a:solidFill>
                <a:effectLst/>
                <a:latin typeface="+mn-lt"/>
                <a:ea typeface="+mn-ea"/>
                <a:cs typeface="+mn-cs"/>
              </a:rPr>
              <a:t>Cls</a:t>
            </a:r>
            <a:r>
              <a:rPr lang="zh-CN" altLang="en-US" sz="1200" kern="1200" dirty="0">
                <a:solidFill>
                  <a:schemeClr val="tx1"/>
                </a:solidFill>
                <a:effectLst/>
                <a:latin typeface="+mn-lt"/>
                <a:ea typeface="+mn-ea"/>
                <a:cs typeface="+mn-cs"/>
              </a:rPr>
              <a:t>是开头，表一个句子的分类，</a:t>
            </a:r>
            <a:r>
              <a:rPr lang="en-US" altLang="zh-CN" sz="1200" kern="1200" dirty="0">
                <a:solidFill>
                  <a:schemeClr val="tx1"/>
                </a:solidFill>
                <a:effectLst/>
                <a:latin typeface="+mn-lt"/>
                <a:ea typeface="+mn-ea"/>
                <a:cs typeface="+mn-cs"/>
              </a:rPr>
              <a:t>SEP</a:t>
            </a:r>
            <a:r>
              <a:rPr lang="zh-CN" altLang="en-US" sz="1200" kern="1200" dirty="0">
                <a:solidFill>
                  <a:schemeClr val="tx1"/>
                </a:solidFill>
                <a:effectLst/>
                <a:latin typeface="+mn-lt"/>
                <a:ea typeface="+mn-ea"/>
                <a:cs typeface="+mn-cs"/>
              </a:rPr>
              <a:t>是分割符。后面就是单词级，句子级和位置。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BERT </a:t>
            </a:r>
            <a:r>
              <a:rPr lang="zh-CN" altLang="zh-CN" sz="1200" kern="1200" dirty="0">
                <a:solidFill>
                  <a:schemeClr val="tx1"/>
                </a:solidFill>
                <a:effectLst/>
                <a:latin typeface="+mn-lt"/>
                <a:ea typeface="+mn-ea"/>
                <a:cs typeface="+mn-cs"/>
              </a:rPr>
              <a:t>用了两个步骤。第一个步骤是把一篇文章中，</a:t>
            </a:r>
            <a:r>
              <a:rPr lang="en-US" altLang="zh-CN" sz="1200" kern="1200" dirty="0">
                <a:solidFill>
                  <a:schemeClr val="tx1"/>
                </a:solidFill>
                <a:effectLst/>
                <a:latin typeface="+mn-lt"/>
                <a:ea typeface="+mn-ea"/>
                <a:cs typeface="+mn-cs"/>
              </a:rPr>
              <a:t>15% </a:t>
            </a:r>
            <a:r>
              <a:rPr lang="zh-CN" altLang="zh-CN" sz="1200" kern="1200" dirty="0">
                <a:solidFill>
                  <a:schemeClr val="tx1"/>
                </a:solidFill>
                <a:effectLst/>
                <a:latin typeface="+mn-lt"/>
                <a:ea typeface="+mn-ea"/>
                <a:cs typeface="+mn-cs"/>
              </a:rPr>
              <a:t>的词汇遮盖，让模型根据上下文全向地预测被遮盖的词。假如有</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万篇文章，每篇文章平均有</a:t>
            </a:r>
            <a:r>
              <a:rPr lang="en-US" altLang="zh-CN" sz="1200" kern="1200" dirty="0">
                <a:solidFill>
                  <a:schemeClr val="tx1"/>
                </a:solidFill>
                <a:effectLst/>
                <a:latin typeface="+mn-lt"/>
                <a:ea typeface="+mn-ea"/>
                <a:cs typeface="+mn-cs"/>
              </a:rPr>
              <a:t> 100 </a:t>
            </a:r>
            <a:r>
              <a:rPr lang="zh-CN" altLang="zh-CN" sz="1200" kern="1200" dirty="0">
                <a:solidFill>
                  <a:schemeClr val="tx1"/>
                </a:solidFill>
                <a:effectLst/>
                <a:latin typeface="+mn-lt"/>
                <a:ea typeface="+mn-ea"/>
                <a:cs typeface="+mn-cs"/>
              </a:rPr>
              <a:t>个词汇，随机遮盖</a:t>
            </a:r>
            <a:r>
              <a:rPr lang="en-US" altLang="zh-CN" sz="1200" kern="1200" dirty="0">
                <a:solidFill>
                  <a:schemeClr val="tx1"/>
                </a:solidFill>
                <a:effectLst/>
                <a:latin typeface="+mn-lt"/>
                <a:ea typeface="+mn-ea"/>
                <a:cs typeface="+mn-cs"/>
              </a:rPr>
              <a:t> 15% </a:t>
            </a:r>
            <a:r>
              <a:rPr lang="zh-CN" altLang="zh-CN" sz="1200" kern="1200" dirty="0">
                <a:solidFill>
                  <a:schemeClr val="tx1"/>
                </a:solidFill>
                <a:effectLst/>
                <a:latin typeface="+mn-lt"/>
                <a:ea typeface="+mn-ea"/>
                <a:cs typeface="+mn-cs"/>
              </a:rPr>
              <a:t>的词汇，模型的任务是正确地预测这</a:t>
            </a:r>
            <a:r>
              <a:rPr lang="en-US" altLang="zh-CN" sz="1200" kern="1200" dirty="0">
                <a:solidFill>
                  <a:schemeClr val="tx1"/>
                </a:solidFill>
                <a:effectLst/>
                <a:latin typeface="+mn-lt"/>
                <a:ea typeface="+mn-ea"/>
                <a:cs typeface="+mn-cs"/>
              </a:rPr>
              <a:t> 15 </a:t>
            </a:r>
            <a:r>
              <a:rPr lang="zh-CN" altLang="zh-CN" sz="1200" kern="1200" dirty="0">
                <a:solidFill>
                  <a:schemeClr val="tx1"/>
                </a:solidFill>
                <a:effectLst/>
                <a:latin typeface="+mn-lt"/>
                <a:ea typeface="+mn-ea"/>
                <a:cs typeface="+mn-cs"/>
              </a:rPr>
              <a:t>万个被遮盖的词汇。通过全向预测被遮盖住的词汇，来初步训练</a:t>
            </a:r>
            <a:r>
              <a:rPr lang="en-US" altLang="zh-CN" sz="1200" kern="1200" dirty="0">
                <a:solidFill>
                  <a:schemeClr val="tx1"/>
                </a:solidFill>
                <a:effectLst/>
                <a:latin typeface="+mn-lt"/>
                <a:ea typeface="+mn-ea"/>
                <a:cs typeface="+mn-cs"/>
              </a:rPr>
              <a:t> Transformer </a:t>
            </a:r>
            <a:r>
              <a:rPr lang="zh-CN" altLang="zh-CN" sz="1200" kern="1200" dirty="0">
                <a:solidFill>
                  <a:schemeClr val="tx1"/>
                </a:solidFill>
                <a:effectLst/>
                <a:latin typeface="+mn-lt"/>
                <a:ea typeface="+mn-ea"/>
                <a:cs typeface="+mn-cs"/>
              </a:rPr>
              <a:t>模型的参数。然后，用第二个步骤继续训练模型的参数。譬如从上述</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万篇文章中，挑选</a:t>
            </a:r>
            <a:r>
              <a:rPr lang="en-US" altLang="zh-CN" sz="1200" kern="1200" dirty="0">
                <a:solidFill>
                  <a:schemeClr val="tx1"/>
                </a:solidFill>
                <a:effectLst/>
                <a:latin typeface="+mn-lt"/>
                <a:ea typeface="+mn-ea"/>
                <a:cs typeface="+mn-cs"/>
              </a:rPr>
              <a:t> 20 </a:t>
            </a:r>
            <a:r>
              <a:rPr lang="zh-CN" altLang="zh-CN" sz="1200" kern="1200" dirty="0">
                <a:solidFill>
                  <a:schemeClr val="tx1"/>
                </a:solidFill>
                <a:effectLst/>
                <a:latin typeface="+mn-lt"/>
                <a:ea typeface="+mn-ea"/>
                <a:cs typeface="+mn-cs"/>
              </a:rPr>
              <a:t>万对语句，总共</a:t>
            </a:r>
            <a:r>
              <a:rPr lang="en-US" altLang="zh-CN" sz="1200" kern="1200" dirty="0">
                <a:solidFill>
                  <a:schemeClr val="tx1"/>
                </a:solidFill>
                <a:effectLst/>
                <a:latin typeface="+mn-lt"/>
                <a:ea typeface="+mn-ea"/>
                <a:cs typeface="+mn-cs"/>
              </a:rPr>
              <a:t> 40 </a:t>
            </a:r>
            <a:r>
              <a:rPr lang="zh-CN" altLang="zh-CN" sz="1200" kern="1200" dirty="0">
                <a:solidFill>
                  <a:schemeClr val="tx1"/>
                </a:solidFill>
                <a:effectLst/>
                <a:latin typeface="+mn-lt"/>
                <a:ea typeface="+mn-ea"/>
                <a:cs typeface="+mn-cs"/>
              </a:rPr>
              <a:t>万条语句。挑选语句对的时候，其中</a:t>
            </a:r>
            <a:r>
              <a:rPr lang="en-US" altLang="zh-CN" sz="1200" kern="1200" dirty="0">
                <a:solidFill>
                  <a:schemeClr val="tx1"/>
                </a:solidFill>
                <a:effectLst/>
                <a:latin typeface="+mn-lt"/>
                <a:ea typeface="+mn-ea"/>
                <a:cs typeface="+mn-cs"/>
              </a:rPr>
              <a:t> 2*10 </a:t>
            </a:r>
            <a:r>
              <a:rPr lang="zh-CN" altLang="zh-CN" sz="1200" kern="1200" dirty="0">
                <a:solidFill>
                  <a:schemeClr val="tx1"/>
                </a:solidFill>
                <a:effectLst/>
                <a:latin typeface="+mn-lt"/>
                <a:ea typeface="+mn-ea"/>
                <a:cs typeface="+mn-cs"/>
              </a:rPr>
              <a:t>万对语句，是连续的两条上下文语句，另外</a:t>
            </a:r>
            <a:r>
              <a:rPr lang="en-US" altLang="zh-CN" sz="1200" kern="1200" dirty="0">
                <a:solidFill>
                  <a:schemeClr val="tx1"/>
                </a:solidFill>
                <a:effectLst/>
                <a:latin typeface="+mn-lt"/>
                <a:ea typeface="+mn-ea"/>
                <a:cs typeface="+mn-cs"/>
              </a:rPr>
              <a:t> 2*10 </a:t>
            </a:r>
            <a:r>
              <a:rPr lang="zh-CN" altLang="zh-CN" sz="1200" kern="1200" dirty="0">
                <a:solidFill>
                  <a:schemeClr val="tx1"/>
                </a:solidFill>
                <a:effectLst/>
                <a:latin typeface="+mn-lt"/>
                <a:ea typeface="+mn-ea"/>
                <a:cs typeface="+mn-cs"/>
              </a:rPr>
              <a:t>万对语句，不是连续的语句。然后让</a:t>
            </a:r>
            <a:r>
              <a:rPr lang="en-US" altLang="zh-CN" sz="1200" kern="1200" dirty="0">
                <a:solidFill>
                  <a:schemeClr val="tx1"/>
                </a:solidFill>
                <a:effectLst/>
                <a:latin typeface="+mn-lt"/>
                <a:ea typeface="+mn-ea"/>
                <a:cs typeface="+mn-cs"/>
              </a:rPr>
              <a:t> Transformer </a:t>
            </a:r>
            <a:r>
              <a:rPr lang="zh-CN" altLang="zh-CN" sz="1200" kern="1200" dirty="0">
                <a:solidFill>
                  <a:schemeClr val="tx1"/>
                </a:solidFill>
                <a:effectLst/>
                <a:latin typeface="+mn-lt"/>
                <a:ea typeface="+mn-ea"/>
                <a:cs typeface="+mn-cs"/>
              </a:rPr>
              <a:t>模型来识别这</a:t>
            </a:r>
            <a:r>
              <a:rPr lang="en-US" altLang="zh-CN" sz="1200" kern="1200" dirty="0">
                <a:solidFill>
                  <a:schemeClr val="tx1"/>
                </a:solidFill>
                <a:effectLst/>
                <a:latin typeface="+mn-lt"/>
                <a:ea typeface="+mn-ea"/>
                <a:cs typeface="+mn-cs"/>
              </a:rPr>
              <a:t> 20 </a:t>
            </a:r>
            <a:r>
              <a:rPr lang="zh-CN" altLang="zh-CN" sz="1200" kern="1200" dirty="0">
                <a:solidFill>
                  <a:schemeClr val="tx1"/>
                </a:solidFill>
                <a:effectLst/>
                <a:latin typeface="+mn-lt"/>
                <a:ea typeface="+mn-ea"/>
                <a:cs typeface="+mn-cs"/>
              </a:rPr>
              <a:t>万对语句，哪些是连续的，哪些不连续。这两步合在一起得到的</a:t>
            </a:r>
            <a:r>
              <a:rPr lang="en-US" altLang="zh-CN" sz="1200" kern="1200" dirty="0">
                <a:solidFill>
                  <a:schemeClr val="tx1"/>
                </a:solidFill>
                <a:effectLst/>
                <a:latin typeface="+mn-lt"/>
                <a:ea typeface="+mn-ea"/>
                <a:cs typeface="+mn-cs"/>
              </a:rPr>
              <a:t>Transformer </a:t>
            </a:r>
            <a:r>
              <a:rPr lang="zh-CN" altLang="zh-CN" sz="1200" kern="1200" dirty="0">
                <a:solidFill>
                  <a:schemeClr val="tx1"/>
                </a:solidFill>
                <a:effectLst/>
                <a:latin typeface="+mn-lt"/>
                <a:ea typeface="+mn-ea"/>
                <a:cs typeface="+mn-cs"/>
              </a:rPr>
              <a:t>模型，便是通用的语言表征模型。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右图是</a:t>
            </a:r>
            <a:r>
              <a:rPr lang="en-US" altLang="zh-CN" sz="1200" kern="1200" dirty="0">
                <a:solidFill>
                  <a:schemeClr val="tx1"/>
                </a:solidFill>
                <a:effectLst/>
                <a:latin typeface="+mn-lt"/>
                <a:ea typeface="+mn-ea"/>
                <a:cs typeface="+mn-cs"/>
              </a:rPr>
              <a:t>finetune </a:t>
            </a:r>
            <a:r>
              <a:rPr lang="en-US" altLang="zh-CN" sz="1200" kern="1200" dirty="0" err="1">
                <a:solidFill>
                  <a:schemeClr val="tx1"/>
                </a:solidFill>
                <a:effectLst/>
                <a:latin typeface="+mn-lt"/>
                <a:ea typeface="+mn-ea"/>
                <a:cs typeface="+mn-cs"/>
              </a:rPr>
              <a:t>classifer</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2116DE37-5419-4153-842E-0883020639FD}" type="slidenum">
              <a:rPr lang="zh-CN" altLang="en-US" smtClean="0"/>
              <a:t>22</a:t>
            </a:fld>
            <a:endParaRPr lang="zh-CN" altLang="en-US"/>
          </a:p>
        </p:txBody>
      </p:sp>
    </p:spTree>
    <p:extLst>
      <p:ext uri="{BB962C8B-B14F-4D97-AF65-F5344CB8AC3E}">
        <p14:creationId xmlns:p14="http://schemas.microsoft.com/office/powerpoint/2010/main" val="3552970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本来应该做</a:t>
            </a:r>
            <a:r>
              <a:rPr lang="en-US" altLang="zh-CN" dirty="0" err="1"/>
              <a:t>bert</a:t>
            </a:r>
            <a:r>
              <a:rPr lang="zh-CN" altLang="en-US" dirty="0"/>
              <a:t>可视化的。但是之前别人发的</a:t>
            </a:r>
            <a:r>
              <a:rPr lang="en-US" altLang="zh-CN" dirty="0"/>
              <a:t>paper</a:t>
            </a:r>
            <a:r>
              <a:rPr lang="zh-CN" altLang="en-US" dirty="0"/>
              <a:t>关于</a:t>
            </a:r>
            <a:r>
              <a:rPr lang="en-US" altLang="zh-CN" dirty="0" err="1"/>
              <a:t>bert</a:t>
            </a:r>
            <a:r>
              <a:rPr lang="zh-CN" altLang="en-US" dirty="0"/>
              <a:t>可视化的，</a:t>
            </a:r>
            <a:r>
              <a:rPr lang="en-US" altLang="zh-CN" dirty="0" err="1"/>
              <a:t>bertviz</a:t>
            </a:r>
            <a:r>
              <a:rPr lang="zh-CN" altLang="en-US" dirty="0"/>
              <a:t>只支持英文。自己写是不可能自己写的，所以只能酱紫了</a:t>
            </a:r>
          </a:p>
        </p:txBody>
      </p:sp>
      <p:sp>
        <p:nvSpPr>
          <p:cNvPr id="4" name="灯片编号占位符 3"/>
          <p:cNvSpPr>
            <a:spLocks noGrp="1"/>
          </p:cNvSpPr>
          <p:nvPr>
            <p:ph type="sldNum" sz="quarter" idx="5"/>
          </p:nvPr>
        </p:nvSpPr>
        <p:spPr/>
        <p:txBody>
          <a:bodyPr/>
          <a:lstStyle/>
          <a:p>
            <a:fld id="{2116DE37-5419-4153-842E-0883020639FD}" type="slidenum">
              <a:rPr lang="zh-CN" altLang="en-US" smtClean="0"/>
              <a:t>23</a:t>
            </a:fld>
            <a:endParaRPr lang="zh-CN" altLang="en-US"/>
          </a:p>
        </p:txBody>
      </p:sp>
    </p:spTree>
    <p:extLst>
      <p:ext uri="{BB962C8B-B14F-4D97-AF65-F5344CB8AC3E}">
        <p14:creationId xmlns:p14="http://schemas.microsoft.com/office/powerpoint/2010/main" val="2256764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6DE37-5419-4153-842E-0883020639FD}" type="slidenum">
              <a:rPr lang="zh-CN" altLang="en-US" smtClean="0"/>
              <a:t>25</a:t>
            </a:fld>
            <a:endParaRPr lang="zh-CN" altLang="en-US"/>
          </a:p>
        </p:txBody>
      </p:sp>
    </p:spTree>
    <p:extLst>
      <p:ext uri="{BB962C8B-B14F-4D97-AF65-F5344CB8AC3E}">
        <p14:creationId xmlns:p14="http://schemas.microsoft.com/office/powerpoint/2010/main" val="3116421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6DE37-5419-4153-842E-0883020639FD}" type="slidenum">
              <a:rPr lang="zh-CN" altLang="en-US" smtClean="0"/>
              <a:t>26</a:t>
            </a:fld>
            <a:endParaRPr lang="zh-CN" altLang="en-US"/>
          </a:p>
        </p:txBody>
      </p:sp>
    </p:spTree>
    <p:extLst>
      <p:ext uri="{BB962C8B-B14F-4D97-AF65-F5344CB8AC3E}">
        <p14:creationId xmlns:p14="http://schemas.microsoft.com/office/powerpoint/2010/main" val="2378366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根据前期调研，确定了需要获取的一些视频相关的数据字段，包括：视频编号，分类编号，分类名称，封面图片，标题，发布时间，描述，持续时间，发布者</a:t>
            </a:r>
            <a:r>
              <a:rPr lang="en-US" altLang="zh-CN" sz="1200" kern="1200" dirty="0">
                <a:solidFill>
                  <a:schemeClr val="tx1"/>
                </a:solidFill>
                <a:effectLst/>
                <a:latin typeface="+mn-lt"/>
                <a:ea typeface="+mn-ea"/>
                <a:cs typeface="+mn-cs"/>
              </a:rPr>
              <a:t>id</a:t>
            </a:r>
            <a:r>
              <a:rPr lang="zh-CN" altLang="zh-CN" sz="1200" kern="1200" dirty="0">
                <a:solidFill>
                  <a:schemeClr val="tx1"/>
                </a:solidFill>
                <a:effectLst/>
                <a:latin typeface="+mn-lt"/>
                <a:ea typeface="+mn-ea"/>
                <a:cs typeface="+mn-cs"/>
              </a:rPr>
              <a:t>，发布者名称，播放量，弹幕数，评论数，收藏数，硬币数，分享数，喜欢数，不喜欢数等数据。以及与站点相关的最新投稿、在线人数等信息。</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发现</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站的视频页面为动态网页，视频相关数据为动态加载，视频以视频号（</a:t>
            </a:r>
            <a:r>
              <a:rPr lang="en-US" altLang="zh-CN" sz="1200" kern="1200" dirty="0">
                <a:solidFill>
                  <a:schemeClr val="tx1"/>
                </a:solidFill>
                <a:effectLst/>
                <a:latin typeface="+mn-lt"/>
                <a:ea typeface="+mn-ea"/>
                <a:cs typeface="+mn-cs"/>
              </a:rPr>
              <a:t>aid</a:t>
            </a:r>
            <a:r>
              <a:rPr lang="zh-CN" altLang="zh-CN" sz="1200" kern="1200" dirty="0">
                <a:solidFill>
                  <a:schemeClr val="tx1"/>
                </a:solidFill>
                <a:effectLst/>
                <a:latin typeface="+mn-lt"/>
                <a:ea typeface="+mn-ea"/>
                <a:cs typeface="+mn-cs"/>
              </a:rPr>
              <a:t>）进行索引</a:t>
            </a:r>
            <a:r>
              <a:rPr lang="zh-CN" altLang="zh-CN" dirty="0">
                <a:effectLst/>
              </a:rPr>
              <a:t> </a:t>
            </a:r>
            <a:endParaRPr lang="en-US" altLang="zh-CN"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2116DE37-5419-4153-842E-0883020639FD}" type="slidenum">
              <a:rPr lang="zh-CN" altLang="en-US" smtClean="0"/>
              <a:t>4</a:t>
            </a:fld>
            <a:endParaRPr lang="zh-CN" altLang="en-US"/>
          </a:p>
        </p:txBody>
      </p:sp>
    </p:spTree>
    <p:extLst>
      <p:ext uri="{BB962C8B-B14F-4D97-AF65-F5344CB8AC3E}">
        <p14:creationId xmlns:p14="http://schemas.microsoft.com/office/powerpoint/2010/main" val="163141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若将输入设为</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，将某一有参网络层设为</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，那么以</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为输入的此层的输出将为</a:t>
            </a:r>
            <a:r>
              <a:rPr lang="en-US" altLang="zh-CN" sz="1200" kern="1200" dirty="0">
                <a:solidFill>
                  <a:schemeClr val="tx1"/>
                </a:solidFill>
                <a:effectLst/>
                <a:latin typeface="+mn-lt"/>
                <a:ea typeface="+mn-ea"/>
                <a:cs typeface="+mn-cs"/>
              </a:rPr>
              <a:t>H(X)</a:t>
            </a:r>
            <a:r>
              <a:rPr lang="zh-CN" altLang="zh-CN" sz="1200" kern="1200" dirty="0">
                <a:solidFill>
                  <a:schemeClr val="tx1"/>
                </a:solidFill>
                <a:effectLst/>
                <a:latin typeface="+mn-lt"/>
                <a:ea typeface="+mn-ea"/>
                <a:cs typeface="+mn-cs"/>
              </a:rPr>
              <a:t>。一般的</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网络如</a:t>
            </a:r>
            <a:r>
              <a:rPr lang="en-US" altLang="zh-CN" sz="1200" kern="1200" dirty="0" err="1">
                <a:solidFill>
                  <a:schemeClr val="tx1"/>
                </a:solidFill>
                <a:effectLst/>
                <a:latin typeface="+mn-lt"/>
                <a:ea typeface="+mn-ea"/>
                <a:cs typeface="+mn-cs"/>
              </a:rPr>
              <a:t>Alexnet</a:t>
            </a:r>
            <a:r>
              <a:rPr lang="en-US" altLang="zh-CN" sz="1200" kern="1200" dirty="0">
                <a:solidFill>
                  <a:schemeClr val="tx1"/>
                </a:solidFill>
                <a:effectLst/>
                <a:latin typeface="+mn-lt"/>
                <a:ea typeface="+mn-ea"/>
                <a:cs typeface="+mn-cs"/>
              </a:rPr>
              <a:t>/VGG</a:t>
            </a:r>
            <a:r>
              <a:rPr lang="zh-CN" altLang="zh-CN" sz="1200" kern="1200" dirty="0">
                <a:solidFill>
                  <a:schemeClr val="tx1"/>
                </a:solidFill>
                <a:effectLst/>
                <a:latin typeface="+mn-lt"/>
                <a:ea typeface="+mn-ea"/>
                <a:cs typeface="+mn-cs"/>
              </a:rPr>
              <a:t>等会直接通过训练学习出参数函数</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的表达，从而直接学习</a:t>
            </a:r>
            <a:r>
              <a:rPr lang="en-US" altLang="zh-CN" sz="1200" kern="1200" dirty="0">
                <a:solidFill>
                  <a:schemeClr val="tx1"/>
                </a:solidFill>
                <a:effectLst/>
                <a:latin typeface="+mn-lt"/>
                <a:ea typeface="+mn-ea"/>
                <a:cs typeface="+mn-cs"/>
              </a:rPr>
              <a:t>X -&gt; H(X)</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而残差学习则是致力于使用多个有参网络层来学习输入、输出之间的参差即</a:t>
            </a:r>
            <a:r>
              <a:rPr lang="en-US" altLang="zh-CN" sz="1200" kern="1200" dirty="0">
                <a:solidFill>
                  <a:schemeClr val="tx1"/>
                </a:solidFill>
                <a:effectLst/>
                <a:latin typeface="+mn-lt"/>
                <a:ea typeface="+mn-ea"/>
                <a:cs typeface="+mn-cs"/>
              </a:rPr>
              <a:t>H(X) - X</a:t>
            </a:r>
            <a:r>
              <a:rPr lang="zh-CN" altLang="zh-CN" sz="1200" kern="1200" dirty="0">
                <a:solidFill>
                  <a:schemeClr val="tx1"/>
                </a:solidFill>
                <a:effectLst/>
                <a:latin typeface="+mn-lt"/>
                <a:ea typeface="+mn-ea"/>
                <a:cs typeface="+mn-cs"/>
              </a:rPr>
              <a:t>即学习</a:t>
            </a:r>
            <a:r>
              <a:rPr lang="en-US" altLang="zh-CN" sz="1200" kern="1200" dirty="0">
                <a:solidFill>
                  <a:schemeClr val="tx1"/>
                </a:solidFill>
                <a:effectLst/>
                <a:latin typeface="+mn-lt"/>
                <a:ea typeface="+mn-ea"/>
                <a:cs typeface="+mn-cs"/>
              </a:rPr>
              <a:t>X -&gt; (H(X) - X) + X</a:t>
            </a:r>
            <a:r>
              <a:rPr lang="zh-CN" altLang="zh-CN"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这一部分为直接的</a:t>
            </a:r>
            <a:r>
              <a:rPr lang="en-US" altLang="zh-CN" sz="1200" kern="1200" dirty="0">
                <a:solidFill>
                  <a:schemeClr val="tx1"/>
                </a:solidFill>
                <a:effectLst/>
                <a:latin typeface="+mn-lt"/>
                <a:ea typeface="+mn-ea"/>
                <a:cs typeface="+mn-cs"/>
              </a:rPr>
              <a:t>identity mapping</a:t>
            </a:r>
            <a:r>
              <a:rPr lang="zh-CN" altLang="zh-CN" sz="1200" kern="1200" dirty="0">
                <a:solidFill>
                  <a:schemeClr val="tx1"/>
                </a:solidFill>
                <a:effectLst/>
                <a:latin typeface="+mn-lt"/>
                <a:ea typeface="+mn-ea"/>
                <a:cs typeface="+mn-cs"/>
              </a:rPr>
              <a:t>，而</a:t>
            </a:r>
            <a:r>
              <a:rPr lang="en-US" altLang="zh-CN" sz="1200" kern="1200" dirty="0">
                <a:solidFill>
                  <a:schemeClr val="tx1"/>
                </a:solidFill>
                <a:effectLst/>
                <a:latin typeface="+mn-lt"/>
                <a:ea typeface="+mn-ea"/>
                <a:cs typeface="+mn-cs"/>
              </a:rPr>
              <a:t>H(X) - X</a:t>
            </a:r>
            <a:r>
              <a:rPr lang="zh-CN" altLang="zh-CN" sz="1200" kern="1200" dirty="0">
                <a:solidFill>
                  <a:schemeClr val="tx1"/>
                </a:solidFill>
                <a:effectLst/>
                <a:latin typeface="+mn-lt"/>
                <a:ea typeface="+mn-ea"/>
                <a:cs typeface="+mn-cs"/>
              </a:rPr>
              <a:t>则为有参网络层要学习的输入输出间残差。</a:t>
            </a:r>
          </a:p>
          <a:p>
            <a:r>
              <a:rPr lang="en-US" altLang="zh-CN" sz="1200" kern="1200" dirty="0" err="1">
                <a:solidFill>
                  <a:schemeClr val="tx1"/>
                </a:solidFill>
                <a:effectLst/>
                <a:latin typeface="+mn-lt"/>
                <a:ea typeface="+mn-ea"/>
                <a:cs typeface="+mn-cs"/>
              </a:rPr>
              <a:t>ResNet</a:t>
            </a:r>
            <a:r>
              <a:rPr lang="zh-CN" altLang="zh-CN" sz="1200" kern="1200" dirty="0">
                <a:solidFill>
                  <a:schemeClr val="tx1"/>
                </a:solidFill>
                <a:effectLst/>
                <a:latin typeface="+mn-lt"/>
                <a:ea typeface="+mn-ea"/>
                <a:cs typeface="+mn-cs"/>
              </a:rPr>
              <a:t>提出残差学习的思想。传统的卷积网络或者全连接网络在信息传递的时候或多或少会存在信息丢失，损耗等问题，同时还有导致梯度消失或者梯度爆炸，导致很深的网络无法训练。</a:t>
            </a:r>
            <a:r>
              <a:rPr lang="en-US" altLang="zh-CN" sz="1200" kern="1200" dirty="0" err="1">
                <a:solidFill>
                  <a:schemeClr val="tx1"/>
                </a:solidFill>
                <a:effectLst/>
                <a:latin typeface="+mn-lt"/>
                <a:ea typeface="+mn-ea"/>
                <a:cs typeface="+mn-cs"/>
              </a:rPr>
              <a:t>ResNet</a:t>
            </a:r>
            <a:r>
              <a:rPr lang="zh-CN" altLang="zh-CN" sz="1200" kern="1200" dirty="0">
                <a:solidFill>
                  <a:schemeClr val="tx1"/>
                </a:solidFill>
                <a:effectLst/>
                <a:latin typeface="+mn-lt"/>
                <a:ea typeface="+mn-ea"/>
                <a:cs typeface="+mn-cs"/>
              </a:rPr>
              <a:t>在一定程度上解决了这个问题，通过直接将输入信息绕道传到输出，保护信息的完整性，整个网络只需要学习输入、输出差别的那一部分，简化学习目标和难度。若将输入设为</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，将某一有参网络层设为</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，那么以</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为输入的此层的输出将为</a:t>
            </a:r>
            <a:r>
              <a:rPr lang="en-US" altLang="zh-CN" sz="1200" kern="1200" dirty="0">
                <a:solidFill>
                  <a:schemeClr val="tx1"/>
                </a:solidFill>
                <a:effectLst/>
                <a:latin typeface="+mn-lt"/>
                <a:ea typeface="+mn-ea"/>
                <a:cs typeface="+mn-cs"/>
              </a:rPr>
              <a:t>H(X)</a:t>
            </a:r>
            <a:r>
              <a:rPr lang="zh-CN" altLang="zh-CN" sz="1200" kern="1200" dirty="0">
                <a:solidFill>
                  <a:schemeClr val="tx1"/>
                </a:solidFill>
                <a:effectLst/>
                <a:latin typeface="+mn-lt"/>
                <a:ea typeface="+mn-ea"/>
                <a:cs typeface="+mn-cs"/>
              </a:rPr>
              <a:t>。一般的</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网络如</a:t>
            </a:r>
            <a:r>
              <a:rPr lang="en-US" altLang="zh-CN" sz="1200" kern="1200" dirty="0" err="1">
                <a:solidFill>
                  <a:schemeClr val="tx1"/>
                </a:solidFill>
                <a:effectLst/>
                <a:latin typeface="+mn-lt"/>
                <a:ea typeface="+mn-ea"/>
                <a:cs typeface="+mn-cs"/>
              </a:rPr>
              <a:t>Alexnet</a:t>
            </a:r>
            <a:r>
              <a:rPr lang="en-US" altLang="zh-CN" sz="1200" kern="1200" dirty="0">
                <a:solidFill>
                  <a:schemeClr val="tx1"/>
                </a:solidFill>
                <a:effectLst/>
                <a:latin typeface="+mn-lt"/>
                <a:ea typeface="+mn-ea"/>
                <a:cs typeface="+mn-cs"/>
              </a:rPr>
              <a:t>/VGG</a:t>
            </a:r>
            <a:r>
              <a:rPr lang="zh-CN" altLang="zh-CN" sz="1200" kern="1200" dirty="0">
                <a:solidFill>
                  <a:schemeClr val="tx1"/>
                </a:solidFill>
                <a:effectLst/>
                <a:latin typeface="+mn-lt"/>
                <a:ea typeface="+mn-ea"/>
                <a:cs typeface="+mn-cs"/>
              </a:rPr>
              <a:t>等会直接通过训练学习出参数函数</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的表达，从而直接学习</a:t>
            </a:r>
            <a:r>
              <a:rPr lang="en-US" altLang="zh-CN" sz="1200" kern="1200" dirty="0">
                <a:solidFill>
                  <a:schemeClr val="tx1"/>
                </a:solidFill>
                <a:effectLst/>
                <a:latin typeface="+mn-lt"/>
                <a:ea typeface="+mn-ea"/>
                <a:cs typeface="+mn-cs"/>
              </a:rPr>
              <a:t>X -&gt; H(X)</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而残差学习则是致力于使用多个有参网络层来学习输入、输出之间的参差即</a:t>
            </a:r>
            <a:r>
              <a:rPr lang="en-US" altLang="zh-CN" sz="1200" kern="1200" dirty="0">
                <a:solidFill>
                  <a:schemeClr val="tx1"/>
                </a:solidFill>
                <a:effectLst/>
                <a:latin typeface="+mn-lt"/>
                <a:ea typeface="+mn-ea"/>
                <a:cs typeface="+mn-cs"/>
              </a:rPr>
              <a:t>H(X) - X</a:t>
            </a:r>
            <a:r>
              <a:rPr lang="zh-CN" altLang="zh-CN" sz="1200" kern="1200" dirty="0">
                <a:solidFill>
                  <a:schemeClr val="tx1"/>
                </a:solidFill>
                <a:effectLst/>
                <a:latin typeface="+mn-lt"/>
                <a:ea typeface="+mn-ea"/>
                <a:cs typeface="+mn-cs"/>
              </a:rPr>
              <a:t>即学习</a:t>
            </a:r>
            <a:r>
              <a:rPr lang="en-US" altLang="zh-CN" sz="1200" kern="1200" dirty="0">
                <a:solidFill>
                  <a:schemeClr val="tx1"/>
                </a:solidFill>
                <a:effectLst/>
                <a:latin typeface="+mn-lt"/>
                <a:ea typeface="+mn-ea"/>
                <a:cs typeface="+mn-cs"/>
              </a:rPr>
              <a:t>X -&gt; (H(X) - X) + X</a:t>
            </a:r>
            <a:r>
              <a:rPr lang="zh-CN" altLang="zh-CN"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这一部分为直接的</a:t>
            </a:r>
            <a:r>
              <a:rPr lang="en-US" altLang="zh-CN" sz="1200" kern="1200" dirty="0">
                <a:solidFill>
                  <a:schemeClr val="tx1"/>
                </a:solidFill>
                <a:effectLst/>
                <a:latin typeface="+mn-lt"/>
                <a:ea typeface="+mn-ea"/>
                <a:cs typeface="+mn-cs"/>
              </a:rPr>
              <a:t>identity mapping</a:t>
            </a:r>
            <a:r>
              <a:rPr lang="zh-CN" altLang="zh-CN" sz="1200" kern="1200" dirty="0">
                <a:solidFill>
                  <a:schemeClr val="tx1"/>
                </a:solidFill>
                <a:effectLst/>
                <a:latin typeface="+mn-lt"/>
                <a:ea typeface="+mn-ea"/>
                <a:cs typeface="+mn-cs"/>
              </a:rPr>
              <a:t>，而</a:t>
            </a:r>
            <a:r>
              <a:rPr lang="en-US" altLang="zh-CN" sz="1200" kern="1200" dirty="0">
                <a:solidFill>
                  <a:schemeClr val="tx1"/>
                </a:solidFill>
                <a:effectLst/>
                <a:latin typeface="+mn-lt"/>
                <a:ea typeface="+mn-ea"/>
                <a:cs typeface="+mn-cs"/>
              </a:rPr>
              <a:t>H(X) - X</a:t>
            </a:r>
            <a:r>
              <a:rPr lang="zh-CN" altLang="zh-CN" sz="1200" kern="1200" dirty="0">
                <a:solidFill>
                  <a:schemeClr val="tx1"/>
                </a:solidFill>
                <a:effectLst/>
                <a:latin typeface="+mn-lt"/>
                <a:ea typeface="+mn-ea"/>
                <a:cs typeface="+mn-cs"/>
              </a:rPr>
              <a:t>则为有参网络层要学习的输入输出间残差。</a:t>
            </a:r>
          </a:p>
          <a:p>
            <a:r>
              <a:rPr lang="en-US" altLang="zh-CN" sz="1200" kern="1200" dirty="0" err="1">
                <a:solidFill>
                  <a:schemeClr val="tx1"/>
                </a:solidFill>
                <a:effectLst/>
                <a:latin typeface="+mn-lt"/>
                <a:ea typeface="+mn-ea"/>
                <a:cs typeface="+mn-cs"/>
              </a:rPr>
              <a:t>ResNet</a:t>
            </a:r>
            <a:r>
              <a:rPr lang="zh-CN" altLang="zh-CN" sz="1200" kern="1200" dirty="0">
                <a:solidFill>
                  <a:schemeClr val="tx1"/>
                </a:solidFill>
                <a:effectLst/>
                <a:latin typeface="+mn-lt"/>
                <a:ea typeface="+mn-ea"/>
                <a:cs typeface="+mn-cs"/>
              </a:rPr>
              <a:t>提出残差学习的思想。传统的卷积网络或者全连接网络在信息传递的时候或多或少会存在信息丢失，损耗等问题，同时还有导致梯度消失或者梯度爆炸，导致很深的网络无法训练。</a:t>
            </a:r>
            <a:r>
              <a:rPr lang="en-US" altLang="zh-CN" sz="1200" kern="1200" dirty="0" err="1">
                <a:solidFill>
                  <a:schemeClr val="tx1"/>
                </a:solidFill>
                <a:effectLst/>
                <a:latin typeface="+mn-lt"/>
                <a:ea typeface="+mn-ea"/>
                <a:cs typeface="+mn-cs"/>
              </a:rPr>
              <a:t>ResNet</a:t>
            </a:r>
            <a:r>
              <a:rPr lang="zh-CN" altLang="zh-CN" sz="1200" kern="1200" dirty="0">
                <a:solidFill>
                  <a:schemeClr val="tx1"/>
                </a:solidFill>
                <a:effectLst/>
                <a:latin typeface="+mn-lt"/>
                <a:ea typeface="+mn-ea"/>
                <a:cs typeface="+mn-cs"/>
              </a:rPr>
              <a:t>在一定程度上解决了这个问题，通过直接将输入信息绕道传到输出，保护信息的完整性，整个网络只需要学习输入、输出差别的那一部分，简化学习目标和难度。</a:t>
            </a:r>
            <a:endParaRPr lang="zh-CN" altLang="en-US" dirty="0"/>
          </a:p>
        </p:txBody>
      </p:sp>
      <p:sp>
        <p:nvSpPr>
          <p:cNvPr id="4" name="灯片编号占位符 3"/>
          <p:cNvSpPr>
            <a:spLocks noGrp="1"/>
          </p:cNvSpPr>
          <p:nvPr>
            <p:ph type="sldNum" sz="quarter" idx="10"/>
          </p:nvPr>
        </p:nvSpPr>
        <p:spPr/>
        <p:txBody>
          <a:bodyPr/>
          <a:lstStyle/>
          <a:p>
            <a:fld id="{2116DE37-5419-4153-842E-0883020639FD}" type="slidenum">
              <a:rPr lang="zh-CN" altLang="en-US" smtClean="0"/>
              <a:t>27</a:t>
            </a:fld>
            <a:endParaRPr lang="zh-CN" altLang="en-US"/>
          </a:p>
        </p:txBody>
      </p:sp>
    </p:spTree>
    <p:extLst>
      <p:ext uri="{BB962C8B-B14F-4D97-AF65-F5344CB8AC3E}">
        <p14:creationId xmlns:p14="http://schemas.microsoft.com/office/powerpoint/2010/main" val="18879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第一张图是训练阶段的</a:t>
            </a:r>
            <a:r>
              <a:rPr lang="en-US" altLang="zh-CN" dirty="0"/>
              <a:t>validation</a:t>
            </a:r>
            <a:r>
              <a:rPr lang="zh-CN" altLang="en-US" dirty="0"/>
              <a:t>过程，前</a:t>
            </a:r>
            <a:r>
              <a:rPr lang="en-US" altLang="zh-CN" dirty="0"/>
              <a:t>4W</a:t>
            </a:r>
            <a:r>
              <a:rPr lang="zh-CN" altLang="en-US" dirty="0"/>
              <a:t>步以</a:t>
            </a:r>
            <a:r>
              <a:rPr lang="en-US" altLang="zh-CN" dirty="0"/>
              <a:t>1000</a:t>
            </a:r>
            <a:r>
              <a:rPr lang="zh-CN" altLang="en-US" dirty="0"/>
              <a:t>步为间隔，</a:t>
            </a:r>
            <a:r>
              <a:rPr lang="en-US" altLang="zh-CN" dirty="0"/>
              <a:t>4W</a:t>
            </a:r>
            <a:r>
              <a:rPr lang="zh-CN" altLang="en-US" dirty="0"/>
              <a:t>之后以</a:t>
            </a:r>
            <a:r>
              <a:rPr lang="en-US" altLang="zh-CN" dirty="0"/>
              <a:t>5000</a:t>
            </a:r>
            <a:r>
              <a:rPr lang="zh-CN" altLang="en-US" dirty="0"/>
              <a:t>步为间隔。可以发现在</a:t>
            </a:r>
            <a:r>
              <a:rPr lang="en-US" altLang="zh-CN" dirty="0"/>
              <a:t>2.5W</a:t>
            </a:r>
            <a:r>
              <a:rPr lang="zh-CN" altLang="en-US" dirty="0"/>
              <a:t>步之前模型一直都有较高的准确率，之后出现了急速下降的现象，这是由于过拟合造成的。准确率最高的点在</a:t>
            </a:r>
            <a:r>
              <a:rPr lang="en-US" altLang="zh-CN" dirty="0"/>
              <a:t>19000</a:t>
            </a:r>
            <a:r>
              <a:rPr lang="zh-CN" altLang="en-US" dirty="0"/>
              <a:t>步时达到了</a:t>
            </a:r>
            <a:r>
              <a:rPr lang="en-US" altLang="zh-CN" dirty="0"/>
              <a:t>81.63%</a:t>
            </a:r>
            <a:r>
              <a:rPr lang="zh-CN" altLang="en-US" dirty="0"/>
              <a:t>，说明模型有一定的实用价值。</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6DE37-5419-4153-842E-0883020639FD}" type="slidenum">
              <a:rPr lang="zh-CN" altLang="en-US" smtClean="0"/>
              <a:t>29</a:t>
            </a:fld>
            <a:endParaRPr lang="zh-CN" altLang="en-US"/>
          </a:p>
        </p:txBody>
      </p:sp>
    </p:spTree>
    <p:extLst>
      <p:ext uri="{BB962C8B-B14F-4D97-AF65-F5344CB8AC3E}">
        <p14:creationId xmlns:p14="http://schemas.microsoft.com/office/powerpoint/2010/main" val="613173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根据第一张图的结果（超过</a:t>
            </a:r>
            <a:r>
              <a:rPr lang="en-US" altLang="zh-CN" dirty="0"/>
              <a:t>2.5W</a:t>
            </a:r>
            <a:r>
              <a:rPr lang="zh-CN" altLang="en-US" dirty="0"/>
              <a:t>过拟合），我们选取前</a:t>
            </a:r>
            <a:r>
              <a:rPr lang="en-US" altLang="zh-CN" dirty="0"/>
              <a:t>4W</a:t>
            </a:r>
            <a:r>
              <a:rPr lang="zh-CN" altLang="en-US" dirty="0"/>
              <a:t>步的模型在</a:t>
            </a:r>
            <a:r>
              <a:rPr lang="en-US" altLang="zh-CN" dirty="0"/>
              <a:t>test</a:t>
            </a:r>
            <a:r>
              <a:rPr lang="zh-CN" altLang="en-US" dirty="0"/>
              <a:t>集上进行预测，预测结果如第二张图所示。观察发现模型的准确率较高都在</a:t>
            </a:r>
            <a:r>
              <a:rPr lang="en-US" altLang="zh-CN" dirty="0"/>
              <a:t>70%</a:t>
            </a:r>
            <a:r>
              <a:rPr lang="zh-CN" altLang="en-US" dirty="0"/>
              <a:t>以上，且变化趋势与</a:t>
            </a:r>
            <a:r>
              <a:rPr lang="en-US" altLang="zh-CN" dirty="0"/>
              <a:t>validation</a:t>
            </a:r>
            <a:r>
              <a:rPr lang="zh-CN" altLang="en-US" dirty="0"/>
              <a:t>相似；但精准率和召回率都较低，这可能是由于样本数量不均衡造成的：负样本数量远大于正样本数量。不过我们发现，召回率一直在上升而精准率下降幅度不大，且模型的</a:t>
            </a:r>
            <a:r>
              <a:rPr lang="en-US" altLang="zh-CN" dirty="0"/>
              <a:t>F1_score</a:t>
            </a:r>
            <a:r>
              <a:rPr lang="zh-CN" altLang="en-US" dirty="0"/>
              <a:t>也在上升。</a:t>
            </a:r>
            <a:endParaRPr lang="en-US" altLang="zh-CN" dirty="0"/>
          </a:p>
          <a:p>
            <a:endParaRPr lang="en-US" altLang="zh-CN" dirty="0"/>
          </a:p>
          <a:p>
            <a:endParaRPr lang="en-US" altLang="zh-CN" dirty="0"/>
          </a:p>
          <a:p>
            <a:r>
              <a:rPr lang="zh-CN" altLang="en-US" dirty="0"/>
              <a:t>原因与分析：</a:t>
            </a:r>
            <a:r>
              <a:rPr lang="en-US" altLang="zh-CN" dirty="0"/>
              <a:t>intuitively</a:t>
            </a:r>
            <a:r>
              <a:rPr lang="en-US" altLang="zh-CN" baseline="0" dirty="0"/>
              <a:t>/empirically view</a:t>
            </a:r>
            <a:r>
              <a:rPr lang="zh-CN" altLang="en-US" baseline="0" dirty="0"/>
              <a:t>，多媒体图像与是否垃圾关系不大</a:t>
            </a:r>
            <a:endParaRPr lang="en-US" altLang="zh-CN" baseline="0" dirty="0"/>
          </a:p>
          <a:p>
            <a:endParaRPr lang="en-US" altLang="zh-CN" baseline="0" dirty="0"/>
          </a:p>
          <a:p>
            <a:r>
              <a:rPr lang="zh-CN" altLang="en-US" baseline="0" dirty="0"/>
              <a:t>未来的改进：</a:t>
            </a:r>
            <a:endParaRPr lang="en-US" altLang="zh-CN" baseline="0" dirty="0"/>
          </a:p>
          <a:p>
            <a:r>
              <a:rPr lang="en-US" altLang="zh-CN" baseline="0" dirty="0"/>
              <a:t>1.</a:t>
            </a:r>
            <a:r>
              <a:rPr lang="zh-CN" altLang="en-US" baseline="0" dirty="0"/>
              <a:t>数据增强：增加正样本数量是二者达到平衡</a:t>
            </a:r>
            <a:endParaRPr lang="en-US" altLang="zh-CN" baseline="0" dirty="0"/>
          </a:p>
          <a:p>
            <a:r>
              <a:rPr lang="en-US" altLang="zh-CN" baseline="0" dirty="0"/>
              <a:t>2.</a:t>
            </a:r>
            <a:r>
              <a:rPr lang="zh-CN" altLang="en-US" baseline="0" dirty="0"/>
              <a:t>在图片中加</a:t>
            </a:r>
            <a:r>
              <a:rPr lang="en-US" altLang="zh-CN" baseline="0" dirty="0"/>
              <a:t>OCR</a:t>
            </a:r>
            <a:r>
              <a:rPr lang="zh-CN" altLang="en-US" baseline="0" dirty="0"/>
              <a:t>，把这些信息一起识别</a:t>
            </a:r>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fld id="{2116DE37-5419-4153-842E-0883020639FD}" type="slidenum">
              <a:rPr lang="zh-CN" altLang="en-US" smtClean="0"/>
              <a:t>32</a:t>
            </a:fld>
            <a:endParaRPr lang="zh-CN" altLang="en-US"/>
          </a:p>
        </p:txBody>
      </p:sp>
    </p:spTree>
    <p:extLst>
      <p:ext uri="{BB962C8B-B14F-4D97-AF65-F5344CB8AC3E}">
        <p14:creationId xmlns:p14="http://schemas.microsoft.com/office/powerpoint/2010/main" val="1333788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单纯截取视频</a:t>
            </a:r>
            <a:endParaRPr lang="en-US" altLang="zh-CN" dirty="0"/>
          </a:p>
          <a:p>
            <a:pPr marL="0" indent="0">
              <a:buNone/>
            </a:pPr>
            <a:r>
              <a:rPr lang="zh-CN" altLang="en-US" dirty="0"/>
              <a:t>根据文本判定为垃圾，</a:t>
            </a:r>
            <a:endParaRPr lang="en-US" altLang="zh-CN" dirty="0"/>
          </a:p>
          <a:p>
            <a:pPr marL="0" indent="0">
              <a:buNone/>
            </a:pPr>
            <a:r>
              <a:rPr lang="zh-CN" altLang="en-US" dirty="0"/>
              <a:t>而根据封面不能判定。</a:t>
            </a:r>
            <a:endParaRPr lang="en-US" altLang="zh-CN" dirty="0"/>
          </a:p>
          <a:p>
            <a:pPr marL="0" indent="0">
              <a:buNone/>
            </a:pPr>
            <a:r>
              <a:rPr lang="zh-CN" altLang="en-US" dirty="0"/>
              <a:t>符合</a:t>
            </a:r>
          </a:p>
        </p:txBody>
      </p:sp>
      <p:sp>
        <p:nvSpPr>
          <p:cNvPr id="4" name="灯片编号占位符 3"/>
          <p:cNvSpPr>
            <a:spLocks noGrp="1"/>
          </p:cNvSpPr>
          <p:nvPr>
            <p:ph type="sldNum" sz="quarter" idx="5"/>
          </p:nvPr>
        </p:nvSpPr>
        <p:spPr/>
        <p:txBody>
          <a:bodyPr/>
          <a:lstStyle/>
          <a:p>
            <a:fld id="{2116DE37-5419-4153-842E-0883020639FD}" type="slidenum">
              <a:rPr lang="zh-CN" altLang="en-US" smtClean="0"/>
              <a:t>33</a:t>
            </a:fld>
            <a:endParaRPr lang="zh-CN" altLang="en-US"/>
          </a:p>
        </p:txBody>
      </p:sp>
    </p:spTree>
    <p:extLst>
      <p:ext uri="{BB962C8B-B14F-4D97-AF65-F5344CB8AC3E}">
        <p14:creationId xmlns:p14="http://schemas.microsoft.com/office/powerpoint/2010/main" val="297689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尝试使用</a:t>
            </a:r>
            <a:r>
              <a:rPr lang="en-US" altLang="zh-CN" sz="1200" kern="1200" dirty="0" err="1">
                <a:solidFill>
                  <a:schemeClr val="tx1"/>
                </a:solidFill>
                <a:effectLst/>
                <a:latin typeface="+mn-lt"/>
                <a:ea typeface="+mn-ea"/>
                <a:cs typeface="+mn-cs"/>
              </a:rPr>
              <a:t>scrapy</a:t>
            </a:r>
            <a:r>
              <a:rPr lang="zh-CN" altLang="zh-CN" sz="1200" kern="1200" dirty="0">
                <a:solidFill>
                  <a:schemeClr val="tx1"/>
                </a:solidFill>
                <a:effectLst/>
                <a:latin typeface="+mn-lt"/>
                <a:ea typeface="+mn-ea"/>
                <a:cs typeface="+mn-cs"/>
              </a:rPr>
              <a:t>框架进行爬取并使用</a:t>
            </a:r>
            <a:r>
              <a:rPr lang="en-US" altLang="zh-CN" sz="1200" kern="1200" dirty="0">
                <a:solidFill>
                  <a:schemeClr val="tx1"/>
                </a:solidFill>
                <a:effectLst/>
                <a:latin typeface="+mn-lt"/>
                <a:ea typeface="+mn-ea"/>
                <a:cs typeface="+mn-cs"/>
              </a:rPr>
              <a:t>re</a:t>
            </a:r>
            <a:r>
              <a:rPr lang="zh-CN" altLang="zh-CN" sz="1200" kern="1200" dirty="0">
                <a:solidFill>
                  <a:schemeClr val="tx1"/>
                </a:solidFill>
                <a:effectLst/>
                <a:latin typeface="+mn-lt"/>
                <a:ea typeface="+mn-ea"/>
                <a:cs typeface="+mn-cs"/>
              </a:rPr>
              <a:t>进行解析，发现速度较慢。</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通过抓包及</a:t>
            </a:r>
            <a:r>
              <a:rPr lang="zh-CN" altLang="en-US" sz="1200" kern="1200" dirty="0">
                <a:solidFill>
                  <a:schemeClr val="tx1"/>
                </a:solidFill>
                <a:effectLst/>
                <a:latin typeface="+mn-lt"/>
                <a:ea typeface="+mn-ea"/>
                <a:cs typeface="+mn-cs"/>
              </a:rPr>
              <a:t>分析</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月份泄露的</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站后台源码</a:t>
            </a:r>
            <a:r>
              <a:rPr lang="zh-CN" altLang="zh-CN" sz="1200" kern="1200" dirty="0">
                <a:solidFill>
                  <a:schemeClr val="tx1"/>
                </a:solidFill>
                <a:effectLst/>
                <a:latin typeface="+mn-lt"/>
                <a:ea typeface="+mn-ea"/>
                <a:cs typeface="+mn-cs"/>
              </a:rPr>
              <a:t>发现了两个可以获取视频信息的</a:t>
            </a:r>
            <a:r>
              <a:rPr lang="en-US" altLang="zh-CN" sz="1200" kern="1200" dirty="0">
                <a:solidFill>
                  <a:schemeClr val="tx1"/>
                </a:solidFill>
                <a:effectLst/>
                <a:latin typeface="+mn-lt"/>
                <a:ea typeface="+mn-ea"/>
                <a:cs typeface="+mn-cs"/>
              </a:rPr>
              <a:t>API</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https://</a:t>
            </a:r>
            <a:r>
              <a:rPr lang="en-US" altLang="zh-CN" sz="1200" i="1" kern="1200" dirty="0" err="1">
                <a:solidFill>
                  <a:schemeClr val="tx1"/>
                </a:solidFill>
                <a:effectLst/>
                <a:latin typeface="+mn-lt"/>
                <a:ea typeface="+mn-ea"/>
                <a:cs typeface="+mn-cs"/>
              </a:rPr>
              <a:t>api.bilibili.com</a:t>
            </a:r>
            <a:r>
              <a:rPr lang="en-US" altLang="zh-CN" sz="1200" i="1" kern="1200" dirty="0">
                <a:solidFill>
                  <a:schemeClr val="tx1"/>
                </a:solidFill>
                <a:effectLst/>
                <a:latin typeface="+mn-lt"/>
                <a:ea typeface="+mn-ea"/>
                <a:cs typeface="+mn-cs"/>
              </a:rPr>
              <a:t>/x/web-interface/</a:t>
            </a:r>
            <a:r>
              <a:rPr lang="en-US" altLang="zh-CN" sz="1200" i="1" kern="1200" dirty="0" err="1">
                <a:solidFill>
                  <a:schemeClr val="tx1"/>
                </a:solidFill>
                <a:effectLst/>
                <a:latin typeface="+mn-lt"/>
                <a:ea typeface="+mn-ea"/>
                <a:cs typeface="+mn-cs"/>
              </a:rPr>
              <a:t>view?aid</a:t>
            </a:r>
            <a:r>
              <a:rPr lang="en-US" altLang="zh-CN" sz="1200" i="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（已失效），</a:t>
            </a:r>
            <a:r>
              <a:rPr lang="en-US" altLang="zh-CN" sz="1200" i="1" kern="1200" dirty="0">
                <a:solidFill>
                  <a:schemeClr val="tx1"/>
                </a:solidFill>
                <a:effectLst/>
                <a:latin typeface="+mn-lt"/>
                <a:ea typeface="+mn-ea"/>
                <a:cs typeface="+mn-cs"/>
              </a:rPr>
              <a:t>https://</a:t>
            </a:r>
            <a:r>
              <a:rPr lang="en-US" altLang="zh-CN" sz="1200" i="1" kern="1200" dirty="0" err="1">
                <a:solidFill>
                  <a:schemeClr val="tx1"/>
                </a:solidFill>
                <a:effectLst/>
                <a:latin typeface="+mn-lt"/>
                <a:ea typeface="+mn-ea"/>
                <a:cs typeface="+mn-cs"/>
              </a:rPr>
              <a:t>api.bilibili.com</a:t>
            </a:r>
            <a:r>
              <a:rPr lang="en-US" altLang="zh-CN" sz="1200" i="1" kern="1200" dirty="0">
                <a:solidFill>
                  <a:schemeClr val="tx1"/>
                </a:solidFill>
                <a:effectLst/>
                <a:latin typeface="+mn-lt"/>
                <a:ea typeface="+mn-ea"/>
                <a:cs typeface="+mn-cs"/>
              </a:rPr>
              <a:t>/x/web-interface/view/</a:t>
            </a:r>
            <a:r>
              <a:rPr lang="en-US" altLang="zh-CN" sz="1200" i="1" kern="1200" dirty="0" err="1">
                <a:solidFill>
                  <a:schemeClr val="tx1"/>
                </a:solidFill>
                <a:effectLst/>
                <a:latin typeface="+mn-lt"/>
                <a:ea typeface="+mn-ea"/>
                <a:cs typeface="+mn-cs"/>
              </a:rPr>
              <a:t>detail?aid</a:t>
            </a:r>
            <a:r>
              <a:rPr lang="en-US" altLang="zh-CN" sz="1200" i="1"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（已限速）</a:t>
            </a:r>
            <a:r>
              <a:rPr lang="zh-CN" altLang="zh-CN" sz="1200" kern="1200" dirty="0">
                <a:solidFill>
                  <a:schemeClr val="tx1"/>
                </a:solidFill>
                <a:effectLst/>
                <a:latin typeface="+mn-lt"/>
                <a:ea typeface="+mn-ea"/>
                <a:cs typeface="+mn-cs"/>
              </a:rPr>
              <a:t>。于是我通过这两个</a:t>
            </a:r>
            <a:r>
              <a:rPr lang="en-US" altLang="zh-CN" sz="1200" kern="1200" dirty="0">
                <a:solidFill>
                  <a:schemeClr val="tx1"/>
                </a:solidFill>
                <a:effectLst/>
                <a:latin typeface="+mn-lt"/>
                <a:ea typeface="+mn-ea"/>
                <a:cs typeface="+mn-cs"/>
              </a:rPr>
              <a:t>API</a:t>
            </a:r>
            <a:r>
              <a:rPr lang="zh-CN" altLang="zh-CN" sz="1200" kern="1200" dirty="0">
                <a:solidFill>
                  <a:schemeClr val="tx1"/>
                </a:solidFill>
                <a:effectLst/>
                <a:latin typeface="+mn-lt"/>
                <a:ea typeface="+mn-ea"/>
                <a:cs typeface="+mn-cs"/>
              </a:rPr>
              <a:t>接口来爬取视频信息。</a:t>
            </a:r>
          </a:p>
          <a:p>
            <a:endParaRPr kumimoji="1" lang="zh-CN" altLang="en-US" dirty="0"/>
          </a:p>
        </p:txBody>
      </p:sp>
      <p:sp>
        <p:nvSpPr>
          <p:cNvPr id="4" name="幻灯片编号占位符 3"/>
          <p:cNvSpPr>
            <a:spLocks noGrp="1"/>
          </p:cNvSpPr>
          <p:nvPr>
            <p:ph type="sldNum" sz="quarter" idx="10"/>
          </p:nvPr>
        </p:nvSpPr>
        <p:spPr/>
        <p:txBody>
          <a:bodyPr/>
          <a:lstStyle/>
          <a:p>
            <a:fld id="{2116DE37-5419-4153-842E-0883020639FD}" type="slidenum">
              <a:rPr lang="zh-CN" altLang="en-US" smtClean="0"/>
              <a:t>5</a:t>
            </a:fld>
            <a:endParaRPr lang="zh-CN" altLang="en-US"/>
          </a:p>
        </p:txBody>
      </p:sp>
    </p:spTree>
    <p:extLst>
      <p:ext uri="{BB962C8B-B14F-4D97-AF65-F5344CB8AC3E}">
        <p14:creationId xmlns:p14="http://schemas.microsoft.com/office/powerpoint/2010/main" val="2101141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参考</a:t>
            </a:r>
            <a:r>
              <a:rPr lang="en-US" altLang="zh-CN" sz="1200" kern="1200" dirty="0" err="1">
                <a:solidFill>
                  <a:schemeClr val="tx1"/>
                </a:solidFill>
                <a:effectLst/>
                <a:latin typeface="+mn-lt"/>
                <a:ea typeface="+mn-ea"/>
                <a:cs typeface="+mn-cs"/>
              </a:rPr>
              <a:t>scrapy</a:t>
            </a:r>
            <a:r>
              <a:rPr lang="zh-CN" altLang="zh-CN" sz="1200" kern="1200" dirty="0">
                <a:solidFill>
                  <a:schemeClr val="tx1"/>
                </a:solidFill>
                <a:effectLst/>
                <a:latin typeface="+mn-lt"/>
                <a:ea typeface="+mn-ea"/>
                <a:cs typeface="+mn-cs"/>
              </a:rPr>
              <a:t>以模块化的方式设计爬虫的架构：</a:t>
            </a:r>
          </a:p>
          <a:p>
            <a:r>
              <a:rPr lang="zh-CN" altLang="zh-CN" sz="1200" kern="1200" dirty="0">
                <a:solidFill>
                  <a:schemeClr val="tx1"/>
                </a:solidFill>
                <a:effectLst/>
                <a:latin typeface="+mn-lt"/>
                <a:ea typeface="+mn-ea"/>
                <a:cs typeface="+mn-cs"/>
              </a:rPr>
              <a:t>使用线程池提高爬取速度，每一个线程启动一个</a:t>
            </a:r>
            <a:r>
              <a:rPr lang="en-US" altLang="zh-CN" sz="1200" kern="1200" dirty="0">
                <a:solidFill>
                  <a:schemeClr val="tx1"/>
                </a:solidFill>
                <a:effectLst/>
                <a:latin typeface="+mn-lt"/>
                <a:ea typeface="+mn-ea"/>
                <a:cs typeface="+mn-cs"/>
              </a:rPr>
              <a:t>Engine</a:t>
            </a:r>
            <a:r>
              <a:rPr lang="zh-CN" altLang="zh-CN" sz="1200" kern="1200" dirty="0">
                <a:solidFill>
                  <a:schemeClr val="tx1"/>
                </a:solidFill>
                <a:effectLst/>
                <a:latin typeface="+mn-lt"/>
                <a:ea typeface="+mn-ea"/>
                <a:cs typeface="+mn-cs"/>
              </a:rPr>
              <a:t>模块，负责控制其他模块；先根据其</a:t>
            </a:r>
            <a:r>
              <a:rPr lang="en-US" altLang="zh-CN" sz="1200" kern="1200" dirty="0">
                <a:solidFill>
                  <a:schemeClr val="tx1"/>
                </a:solidFill>
                <a:effectLst/>
                <a:latin typeface="+mn-lt"/>
                <a:ea typeface="+mn-ea"/>
                <a:cs typeface="+mn-cs"/>
              </a:rPr>
              <a:t>aid</a:t>
            </a:r>
            <a:r>
              <a:rPr lang="zh-CN" altLang="zh-CN"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Downloader</a:t>
            </a:r>
            <a:r>
              <a:rPr lang="zh-CN" altLang="zh-CN" sz="1200" kern="1200" dirty="0">
                <a:solidFill>
                  <a:schemeClr val="tx1"/>
                </a:solidFill>
                <a:effectLst/>
                <a:latin typeface="+mn-lt"/>
                <a:ea typeface="+mn-ea"/>
                <a:cs typeface="+mn-cs"/>
              </a:rPr>
              <a:t>模块请求网页；再将请求结果传给</a:t>
            </a:r>
            <a:r>
              <a:rPr lang="en-US" altLang="zh-CN" sz="1200" kern="1200" dirty="0">
                <a:solidFill>
                  <a:schemeClr val="tx1"/>
                </a:solidFill>
                <a:effectLst/>
                <a:latin typeface="+mn-lt"/>
                <a:ea typeface="+mn-ea"/>
                <a:cs typeface="+mn-cs"/>
              </a:rPr>
              <a:t>Parser</a:t>
            </a:r>
            <a:r>
              <a:rPr lang="zh-CN" altLang="zh-CN" sz="1200" kern="1200" dirty="0">
                <a:solidFill>
                  <a:schemeClr val="tx1"/>
                </a:solidFill>
                <a:effectLst/>
                <a:latin typeface="+mn-lt"/>
                <a:ea typeface="+mn-ea"/>
                <a:cs typeface="+mn-cs"/>
              </a:rPr>
              <a:t>模块进行解析；最后交由</a:t>
            </a:r>
            <a:r>
              <a:rPr lang="en-US" altLang="zh-CN" sz="1200" kern="1200" dirty="0">
                <a:solidFill>
                  <a:schemeClr val="tx1"/>
                </a:solidFill>
                <a:effectLst/>
                <a:latin typeface="+mn-lt"/>
                <a:ea typeface="+mn-ea"/>
                <a:cs typeface="+mn-cs"/>
              </a:rPr>
              <a:t>Uploader</a:t>
            </a:r>
            <a:r>
              <a:rPr lang="zh-CN" altLang="zh-CN" sz="1200" kern="1200" dirty="0">
                <a:solidFill>
                  <a:schemeClr val="tx1"/>
                </a:solidFill>
                <a:effectLst/>
                <a:latin typeface="+mn-lt"/>
                <a:ea typeface="+mn-ea"/>
                <a:cs typeface="+mn-cs"/>
              </a:rPr>
              <a:t>模块上传至云端服务器的</a:t>
            </a:r>
            <a:r>
              <a:rPr lang="en-US" altLang="zh-CN" sz="1200" kern="1200" dirty="0" err="1">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数据库。</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同时，为了便于维护和程序长时间运行，我加入了很多的异常处理，来保证程序在网络情况不佳、系统资源发生变化的情况下稳定运行，并在发生异常时记录日志，便于运维。</a:t>
            </a:r>
          </a:p>
          <a:p>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116DE37-5419-4153-842E-0883020639FD}" type="slidenum">
              <a:rPr lang="zh-CN" altLang="en-US" smtClean="0"/>
              <a:t>6</a:t>
            </a:fld>
            <a:endParaRPr lang="zh-CN" altLang="en-US"/>
          </a:p>
        </p:txBody>
      </p:sp>
    </p:spTree>
    <p:extLst>
      <p:ext uri="{BB962C8B-B14F-4D97-AF65-F5344CB8AC3E}">
        <p14:creationId xmlns:p14="http://schemas.microsoft.com/office/powerpoint/2010/main" val="26231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由于数据库存储在云端，爬虫程序与数据库服务器通信也存在较大的延迟，为了进一步提高爬取效率，我改进了</a:t>
            </a:r>
            <a:r>
              <a:rPr lang="en-US" altLang="zh-CN" sz="1200" kern="1200" dirty="0">
                <a:solidFill>
                  <a:schemeClr val="tx1"/>
                </a:solidFill>
                <a:effectLst/>
                <a:latin typeface="+mn-lt"/>
                <a:ea typeface="+mn-ea"/>
                <a:cs typeface="+mn-cs"/>
              </a:rPr>
              <a:t>Uploader</a:t>
            </a:r>
            <a:r>
              <a:rPr lang="zh-CN" altLang="zh-CN" sz="1200" kern="1200" dirty="0">
                <a:solidFill>
                  <a:schemeClr val="tx1"/>
                </a:solidFill>
                <a:effectLst/>
                <a:latin typeface="+mn-lt"/>
                <a:ea typeface="+mn-ea"/>
                <a:cs typeface="+mn-cs"/>
              </a:rPr>
              <a:t>，使其能够在本地缓存一批数据然后再一次性提交，以节省与</a:t>
            </a:r>
            <a:r>
              <a:rPr lang="en-US" altLang="zh-CN" sz="1200" kern="1200" dirty="0" err="1">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服务器的往返时延。</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然而高并发的本地缓存读写如果不加以控制，可能会出现意想不到的错误。因此我使用读写锁来保护缓冲区，并使用了两个读写锁来使得所有线程不会阻塞在上传数据的过程中</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dirty="0">
              <a:effectLst/>
            </a:endParaRPr>
          </a:p>
          <a:p>
            <a:r>
              <a:rPr lang="zh-CN" altLang="zh-CN" sz="1200" kern="1200" dirty="0">
                <a:solidFill>
                  <a:schemeClr val="tx1"/>
                </a:solidFill>
                <a:effectLst/>
                <a:latin typeface="+mn-lt"/>
                <a:ea typeface="+mn-ea"/>
                <a:cs typeface="+mn-cs"/>
              </a:rPr>
              <a:t>这样可以使得最小化缓冲区阻塞的时间，使得仅有一个线程在上传数据，而其他线程均正常工作。经过以上改进，以</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线程的爬虫为例，每</a:t>
            </a:r>
            <a:r>
              <a:rPr lang="en-US" altLang="zh-CN" sz="1200" kern="1200" dirty="0">
                <a:solidFill>
                  <a:schemeClr val="tx1"/>
                </a:solidFill>
                <a:effectLst/>
                <a:latin typeface="+mn-lt"/>
                <a:ea typeface="+mn-ea"/>
                <a:cs typeface="+mn-cs"/>
              </a:rPr>
              <a:t>8-10</a:t>
            </a:r>
            <a:r>
              <a:rPr lang="zh-CN" altLang="zh-CN" sz="1200" kern="1200" dirty="0">
                <a:solidFill>
                  <a:schemeClr val="tx1"/>
                </a:solidFill>
                <a:effectLst/>
                <a:latin typeface="+mn-lt"/>
                <a:ea typeface="+mn-ea"/>
                <a:cs typeface="+mn-cs"/>
              </a:rPr>
              <a:t>秒钟可以爬取</a:t>
            </a:r>
            <a:r>
              <a:rPr lang="en-US"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条有效数据，发送约</a:t>
            </a:r>
            <a:r>
              <a:rPr lang="en-US" altLang="zh-CN" sz="1200" kern="1200" dirty="0">
                <a:solidFill>
                  <a:schemeClr val="tx1"/>
                </a:solidFill>
                <a:effectLst/>
                <a:latin typeface="+mn-lt"/>
                <a:ea typeface="+mn-ea"/>
                <a:cs typeface="+mn-cs"/>
              </a:rPr>
              <a:t>1500</a:t>
            </a:r>
            <a:r>
              <a:rPr lang="zh-CN" altLang="zh-CN" sz="1200" kern="1200" dirty="0">
                <a:solidFill>
                  <a:schemeClr val="tx1"/>
                </a:solidFill>
                <a:effectLst/>
                <a:latin typeface="+mn-lt"/>
                <a:ea typeface="+mn-ea"/>
                <a:cs typeface="+mn-cs"/>
              </a:rPr>
              <a:t>次请求。</a:t>
            </a:r>
          </a:p>
          <a:p>
            <a:r>
              <a:rPr lang="zh-CN" altLang="zh-CN" sz="1200" kern="1200" dirty="0">
                <a:solidFill>
                  <a:schemeClr val="tx1"/>
                </a:solidFill>
                <a:effectLst/>
                <a:latin typeface="+mn-lt"/>
                <a:ea typeface="+mn-ea"/>
                <a:cs typeface="+mn-cs"/>
              </a:rPr>
              <a:t>由于我们需要爬取一个区间范围内的所有有效视频，我在每次上传成功后都会保存当前的</a:t>
            </a:r>
            <a:r>
              <a:rPr lang="en-US" altLang="zh-CN" sz="1200" kern="1200" dirty="0">
                <a:solidFill>
                  <a:schemeClr val="tx1"/>
                </a:solidFill>
                <a:effectLst/>
                <a:latin typeface="+mn-lt"/>
                <a:ea typeface="+mn-ea"/>
                <a:cs typeface="+mn-cs"/>
              </a:rPr>
              <a:t>aid</a:t>
            </a:r>
            <a:r>
              <a:rPr lang="zh-CN" altLang="zh-CN" sz="1200" kern="1200" dirty="0">
                <a:solidFill>
                  <a:schemeClr val="tx1"/>
                </a:solidFill>
                <a:effectLst/>
                <a:latin typeface="+mn-lt"/>
                <a:ea typeface="+mn-ea"/>
                <a:cs typeface="+mn-cs"/>
              </a:rPr>
              <a:t>，使得在下次爬取时可以实现“断点续爬”的功能。</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2116DE37-5419-4153-842E-0883020639FD}" type="slidenum">
              <a:rPr lang="zh-CN" altLang="en-US" smtClean="0"/>
              <a:t>7</a:t>
            </a:fld>
            <a:endParaRPr lang="zh-CN" altLang="en-US"/>
          </a:p>
        </p:txBody>
      </p:sp>
    </p:spTree>
    <p:extLst>
      <p:ext uri="{BB962C8B-B14F-4D97-AF65-F5344CB8AC3E}">
        <p14:creationId xmlns:p14="http://schemas.microsoft.com/office/powerpoint/2010/main" val="192087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爬取结果：</a:t>
            </a:r>
          </a:p>
          <a:p>
            <a:r>
              <a:rPr lang="zh-CN" altLang="zh-CN" sz="1200" kern="1200" dirty="0">
                <a:solidFill>
                  <a:schemeClr val="tx1"/>
                </a:solidFill>
                <a:effectLst/>
                <a:latin typeface="+mn-lt"/>
                <a:ea typeface="+mn-ea"/>
                <a:cs typeface="+mn-cs"/>
              </a:rPr>
              <a:t>约</a:t>
            </a:r>
            <a:r>
              <a:rPr lang="en-US" altLang="zh-CN" sz="1200" kern="1200" dirty="0">
                <a:solidFill>
                  <a:schemeClr val="tx1"/>
                </a:solidFill>
                <a:effectLst/>
                <a:latin typeface="+mn-lt"/>
                <a:ea typeface="+mn-ea"/>
                <a:cs typeface="+mn-cs"/>
              </a:rPr>
              <a:t>12,000,000</a:t>
            </a:r>
            <a:r>
              <a:rPr lang="zh-CN" altLang="zh-CN" sz="1200" kern="1200" dirty="0">
                <a:solidFill>
                  <a:schemeClr val="tx1"/>
                </a:solidFill>
                <a:effectLst/>
                <a:latin typeface="+mn-lt"/>
                <a:ea typeface="+mn-ea"/>
                <a:cs typeface="+mn-cs"/>
              </a:rPr>
              <a:t>条有效视频数据，占</a:t>
            </a:r>
            <a:r>
              <a:rPr lang="en-US" altLang="zh-CN" sz="1200" kern="1200" dirty="0">
                <a:solidFill>
                  <a:schemeClr val="tx1"/>
                </a:solidFill>
                <a:effectLst/>
                <a:latin typeface="+mn-lt"/>
                <a:ea typeface="+mn-ea"/>
                <a:cs typeface="+mn-cs"/>
              </a:rPr>
              <a:t>4.5GB</a:t>
            </a:r>
            <a:r>
              <a:rPr lang="zh-CN" altLang="zh-CN" sz="1200" kern="1200" dirty="0">
                <a:solidFill>
                  <a:schemeClr val="tx1"/>
                </a:solidFill>
                <a:effectLst/>
                <a:latin typeface="+mn-lt"/>
                <a:ea typeface="+mn-ea"/>
                <a:cs typeface="+mn-cs"/>
              </a:rPr>
              <a:t>。以及从</a:t>
            </a:r>
            <a:r>
              <a:rPr lang="en-US" altLang="zh-CN" sz="1200" kern="1200" dirty="0">
                <a:solidFill>
                  <a:schemeClr val="tx1"/>
                </a:solidFill>
                <a:effectLst/>
                <a:latin typeface="+mn-lt"/>
                <a:ea typeface="+mn-ea"/>
                <a:cs typeface="+mn-cs"/>
              </a:rPr>
              <a:t>2019</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日至</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日的网站实时在线人数、投稿人数统计（采样周期为</a:t>
            </a:r>
            <a:r>
              <a:rPr lang="en-US" altLang="zh-CN" sz="1200" kern="1200" dirty="0">
                <a:solidFill>
                  <a:schemeClr val="tx1"/>
                </a:solidFill>
                <a:effectLst/>
                <a:latin typeface="+mn-lt"/>
                <a:ea typeface="+mn-ea"/>
                <a:cs typeface="+mn-cs"/>
              </a:rPr>
              <a:t>10s</a:t>
            </a:r>
            <a:r>
              <a:rPr lang="zh-CN" altLang="zh-CN" sz="1200" kern="1200" dirty="0">
                <a:solidFill>
                  <a:schemeClr val="tx1"/>
                </a:solidFill>
                <a:effectLst/>
                <a:latin typeface="+mn-lt"/>
                <a:ea typeface="+mn-ea"/>
                <a:cs typeface="+mn-cs"/>
              </a:rPr>
              <a:t>）。</a:t>
            </a:r>
          </a:p>
          <a:p>
            <a:endParaRPr kumimoji="1" lang="zh-CN" altLang="en-US" dirty="0"/>
          </a:p>
        </p:txBody>
      </p:sp>
      <p:sp>
        <p:nvSpPr>
          <p:cNvPr id="4" name="幻灯片编号占位符 3"/>
          <p:cNvSpPr>
            <a:spLocks noGrp="1"/>
          </p:cNvSpPr>
          <p:nvPr>
            <p:ph type="sldNum" sz="quarter" idx="10"/>
          </p:nvPr>
        </p:nvSpPr>
        <p:spPr/>
        <p:txBody>
          <a:bodyPr/>
          <a:lstStyle/>
          <a:p>
            <a:fld id="{2116DE37-5419-4153-842E-0883020639FD}" type="slidenum">
              <a:rPr lang="zh-CN" altLang="en-US" smtClean="0"/>
              <a:t>8</a:t>
            </a:fld>
            <a:endParaRPr lang="zh-CN" altLang="en-US"/>
          </a:p>
        </p:txBody>
      </p:sp>
    </p:spTree>
    <p:extLst>
      <p:ext uri="{BB962C8B-B14F-4D97-AF65-F5344CB8AC3E}">
        <p14:creationId xmlns:p14="http://schemas.microsoft.com/office/powerpoint/2010/main" val="1497346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垃圾视频</a:t>
            </a:r>
            <a:r>
              <a:rPr lang="en-US" altLang="zh-CN" dirty="0"/>
              <a:t>definition</a:t>
            </a:r>
            <a:r>
              <a:rPr lang="zh-CN" altLang="en-US" dirty="0"/>
              <a:t>（配图如上）：标题加入“细思极恐”“震惊”“竟然发生这种事”、图片带有色情嫌疑，并且视频内容很少、甚至没有实质信息的视频。</a:t>
            </a:r>
            <a:endParaRPr lang="en-US" altLang="zh-CN" dirty="0"/>
          </a:p>
          <a:p>
            <a:r>
              <a:rPr lang="zh-CN" altLang="en-US" dirty="0"/>
              <a:t>此类视频的特点往往是播放量高、而观看者的认可程度低，可以反映在收藏、投币、回复的数量远低于平均水平。</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16DE37-5419-4153-842E-0883020639FD}" type="slidenum">
              <a:rPr lang="zh-CN" altLang="en-US" smtClean="0"/>
              <a:t>10</a:t>
            </a:fld>
            <a:endParaRPr lang="zh-CN" altLang="en-US"/>
          </a:p>
        </p:txBody>
      </p:sp>
    </p:spTree>
    <p:extLst>
      <p:ext uri="{BB962C8B-B14F-4D97-AF65-F5344CB8AC3E}">
        <p14:creationId xmlns:p14="http://schemas.microsoft.com/office/powerpoint/2010/main" val="2815239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播放、评论、硬币、收藏不能直接处理，应该做相应的修正、加权</a:t>
            </a:r>
            <a:endParaRPr lang="en-US" altLang="zh-CN" dirty="0"/>
          </a:p>
          <a:p>
            <a:r>
              <a:rPr lang="zh-CN" altLang="en-US" dirty="0"/>
              <a:t>修正：考虑基本特征的相互关系</a:t>
            </a:r>
            <a:endParaRPr lang="en-US" altLang="zh-CN" dirty="0"/>
          </a:p>
          <a:p>
            <a:r>
              <a:rPr lang="zh-CN" altLang="en-US" dirty="0"/>
              <a:t>权重：在评分中的重要性</a:t>
            </a:r>
            <a:endParaRPr lang="en-US" altLang="zh-CN" dirty="0"/>
          </a:p>
        </p:txBody>
      </p:sp>
      <p:sp>
        <p:nvSpPr>
          <p:cNvPr id="4" name="灯片编号占位符 3"/>
          <p:cNvSpPr>
            <a:spLocks noGrp="1"/>
          </p:cNvSpPr>
          <p:nvPr>
            <p:ph type="sldNum" sz="quarter" idx="10"/>
          </p:nvPr>
        </p:nvSpPr>
        <p:spPr/>
        <p:txBody>
          <a:bodyPr/>
          <a:lstStyle/>
          <a:p>
            <a:fld id="{2116DE37-5419-4153-842E-0883020639FD}" type="slidenum">
              <a:rPr lang="zh-CN" altLang="en-US" smtClean="0"/>
              <a:t>11</a:t>
            </a:fld>
            <a:endParaRPr lang="zh-CN" altLang="en-US"/>
          </a:p>
        </p:txBody>
      </p:sp>
    </p:spTree>
    <p:extLst>
      <p:ext uri="{BB962C8B-B14F-4D97-AF65-F5344CB8AC3E}">
        <p14:creationId xmlns:p14="http://schemas.microsoft.com/office/powerpoint/2010/main" val="75102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其中尝试了：不同阈值（就是播放数：用来筛去播放太低的视频，不作为训练的样本）和 不同高阶特征之间的比值组合（尝试了①直接全部相加，即总分②评价总分</a:t>
            </a:r>
            <a:r>
              <a:rPr lang="en-US" altLang="zh-CN" dirty="0"/>
              <a:t>/</a:t>
            </a:r>
            <a:r>
              <a:rPr lang="zh-CN" altLang="en-US" dirty="0"/>
              <a:t>播放③播放</a:t>
            </a:r>
            <a:r>
              <a:rPr lang="en-US" altLang="zh-CN" dirty="0"/>
              <a:t>/</a:t>
            </a:r>
            <a:r>
              <a:rPr lang="zh-CN" altLang="en-US" dirty="0"/>
              <a:t>评价总分） 的组合，但效果非常不好，几乎没有聚类的迹象。</a:t>
            </a:r>
            <a:endParaRPr lang="en-US" altLang="zh-CN" dirty="0"/>
          </a:p>
          <a:p>
            <a:endParaRPr lang="en-US" altLang="zh-CN" dirty="0"/>
          </a:p>
          <a:p>
            <a:r>
              <a:rPr lang="zh-CN" altLang="en-US" dirty="0"/>
              <a:t>以下为我们尝试多种维度特征的实验截图</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第一张：</a:t>
            </a:r>
            <a:r>
              <a:rPr lang="zh-CN" altLang="en-US" sz="1200" b="0" kern="1200" dirty="0">
                <a:solidFill>
                  <a:schemeClr val="tx1"/>
                </a:solidFill>
                <a:effectLst/>
                <a:latin typeface="+mn-lt"/>
                <a:ea typeface="+mn-ea"/>
                <a:cs typeface="+mn-cs"/>
              </a:rPr>
              <a:t>总分的频率分布散点图</a:t>
            </a:r>
          </a:p>
        </p:txBody>
      </p:sp>
      <p:sp>
        <p:nvSpPr>
          <p:cNvPr id="4" name="灯片编号占位符 3"/>
          <p:cNvSpPr>
            <a:spLocks noGrp="1"/>
          </p:cNvSpPr>
          <p:nvPr>
            <p:ph type="sldNum" sz="quarter" idx="10"/>
          </p:nvPr>
        </p:nvSpPr>
        <p:spPr/>
        <p:txBody>
          <a:bodyPr/>
          <a:lstStyle/>
          <a:p>
            <a:fld id="{2116DE37-5419-4153-842E-0883020639FD}" type="slidenum">
              <a:rPr lang="zh-CN" altLang="en-US" smtClean="0"/>
              <a:t>12</a:t>
            </a:fld>
            <a:endParaRPr lang="zh-CN" altLang="en-US"/>
          </a:p>
        </p:txBody>
      </p:sp>
    </p:spTree>
    <p:extLst>
      <p:ext uri="{BB962C8B-B14F-4D97-AF65-F5344CB8AC3E}">
        <p14:creationId xmlns:p14="http://schemas.microsoft.com/office/powerpoint/2010/main" val="4109834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C5725-0023-4134-9751-57A51C1D888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04650F9-ED8E-4612-8E2A-6206623512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B683C10-AB94-4B9D-BCA0-B3130554CBAD}"/>
              </a:ext>
            </a:extLst>
          </p:cNvPr>
          <p:cNvSpPr>
            <a:spLocks noGrp="1"/>
          </p:cNvSpPr>
          <p:nvPr>
            <p:ph type="dt" sz="half" idx="10"/>
          </p:nvPr>
        </p:nvSpPr>
        <p:spPr/>
        <p:txBody>
          <a:bodyPr/>
          <a:lstStyle/>
          <a:p>
            <a:fld id="{2AA5F39C-FA35-47A2-B3B0-1A881B865041}" type="datetimeFigureOut">
              <a:rPr lang="zh-CN" altLang="en-US" smtClean="0"/>
              <a:t>2019/6/4</a:t>
            </a:fld>
            <a:endParaRPr lang="zh-CN" altLang="en-US"/>
          </a:p>
        </p:txBody>
      </p:sp>
      <p:sp>
        <p:nvSpPr>
          <p:cNvPr id="5" name="页脚占位符 4">
            <a:extLst>
              <a:ext uri="{FF2B5EF4-FFF2-40B4-BE49-F238E27FC236}">
                <a16:creationId xmlns:a16="http://schemas.microsoft.com/office/drawing/2014/main" id="{3ECA34F7-1A1A-48CE-AA80-64EDB57CD6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A51974-F1D1-41D0-9005-C141F90082A1}"/>
              </a:ext>
            </a:extLst>
          </p:cNvPr>
          <p:cNvSpPr>
            <a:spLocks noGrp="1"/>
          </p:cNvSpPr>
          <p:nvPr>
            <p:ph type="sldNum" sz="quarter" idx="12"/>
          </p:nvPr>
        </p:nvSpPr>
        <p:spPr/>
        <p:txBody>
          <a:body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2609704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35A611-B0BB-4453-A332-8AAE8D0D5F5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2C1DD7-6E27-4F66-818F-3B1689A7A47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C641D1-1CB6-4636-B936-2C57F711FF9B}"/>
              </a:ext>
            </a:extLst>
          </p:cNvPr>
          <p:cNvSpPr>
            <a:spLocks noGrp="1"/>
          </p:cNvSpPr>
          <p:nvPr>
            <p:ph type="dt" sz="half" idx="10"/>
          </p:nvPr>
        </p:nvSpPr>
        <p:spPr/>
        <p:txBody>
          <a:bodyPr/>
          <a:lstStyle/>
          <a:p>
            <a:fld id="{2AA5F39C-FA35-47A2-B3B0-1A881B865041}" type="datetimeFigureOut">
              <a:rPr lang="zh-CN" altLang="en-US" smtClean="0"/>
              <a:t>2019/6/4</a:t>
            </a:fld>
            <a:endParaRPr lang="zh-CN" altLang="en-US"/>
          </a:p>
        </p:txBody>
      </p:sp>
      <p:sp>
        <p:nvSpPr>
          <p:cNvPr id="5" name="页脚占位符 4">
            <a:extLst>
              <a:ext uri="{FF2B5EF4-FFF2-40B4-BE49-F238E27FC236}">
                <a16:creationId xmlns:a16="http://schemas.microsoft.com/office/drawing/2014/main" id="{83429FE7-817F-444D-9A0F-FE0304AF35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15A608-C6E7-478A-9198-973BAF4FCB73}"/>
              </a:ext>
            </a:extLst>
          </p:cNvPr>
          <p:cNvSpPr>
            <a:spLocks noGrp="1"/>
          </p:cNvSpPr>
          <p:nvPr>
            <p:ph type="sldNum" sz="quarter" idx="12"/>
          </p:nvPr>
        </p:nvSpPr>
        <p:spPr/>
        <p:txBody>
          <a:body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3721812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721D075-DA18-48A3-A1BD-838CE08EFD9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DFCD9B-F5CA-4655-B342-FB29A5D88E5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13591C-B864-4664-8F08-A44965F580A8}"/>
              </a:ext>
            </a:extLst>
          </p:cNvPr>
          <p:cNvSpPr>
            <a:spLocks noGrp="1"/>
          </p:cNvSpPr>
          <p:nvPr>
            <p:ph type="dt" sz="half" idx="10"/>
          </p:nvPr>
        </p:nvSpPr>
        <p:spPr/>
        <p:txBody>
          <a:bodyPr/>
          <a:lstStyle/>
          <a:p>
            <a:fld id="{2AA5F39C-FA35-47A2-B3B0-1A881B865041}" type="datetimeFigureOut">
              <a:rPr lang="zh-CN" altLang="en-US" smtClean="0"/>
              <a:t>2019/6/4</a:t>
            </a:fld>
            <a:endParaRPr lang="zh-CN" altLang="en-US"/>
          </a:p>
        </p:txBody>
      </p:sp>
      <p:sp>
        <p:nvSpPr>
          <p:cNvPr id="5" name="页脚占位符 4">
            <a:extLst>
              <a:ext uri="{FF2B5EF4-FFF2-40B4-BE49-F238E27FC236}">
                <a16:creationId xmlns:a16="http://schemas.microsoft.com/office/drawing/2014/main" id="{A4661A42-1E93-49D0-A8E9-7A225A7203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E65B99-6A75-46F3-8560-AA15F4F8E084}"/>
              </a:ext>
            </a:extLst>
          </p:cNvPr>
          <p:cNvSpPr>
            <a:spLocks noGrp="1"/>
          </p:cNvSpPr>
          <p:nvPr>
            <p:ph type="sldNum" sz="quarter" idx="12"/>
          </p:nvPr>
        </p:nvSpPr>
        <p:spPr/>
        <p:txBody>
          <a:body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174343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0BC33-0090-43EB-A165-D88300CF33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FBC426-140A-4F6F-9E19-984E300325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C73841-8189-442F-AA5A-1C07BCD0C8E1}"/>
              </a:ext>
            </a:extLst>
          </p:cNvPr>
          <p:cNvSpPr>
            <a:spLocks noGrp="1"/>
          </p:cNvSpPr>
          <p:nvPr>
            <p:ph type="dt" sz="half" idx="10"/>
          </p:nvPr>
        </p:nvSpPr>
        <p:spPr/>
        <p:txBody>
          <a:bodyPr/>
          <a:lstStyle/>
          <a:p>
            <a:fld id="{2AA5F39C-FA35-47A2-B3B0-1A881B865041}" type="datetimeFigureOut">
              <a:rPr lang="zh-CN" altLang="en-US" smtClean="0"/>
              <a:t>2019/6/4</a:t>
            </a:fld>
            <a:endParaRPr lang="zh-CN" altLang="en-US"/>
          </a:p>
        </p:txBody>
      </p:sp>
      <p:sp>
        <p:nvSpPr>
          <p:cNvPr id="5" name="页脚占位符 4">
            <a:extLst>
              <a:ext uri="{FF2B5EF4-FFF2-40B4-BE49-F238E27FC236}">
                <a16:creationId xmlns:a16="http://schemas.microsoft.com/office/drawing/2014/main" id="{5F95B14E-CCC7-41DE-BC79-178D129B49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115FC4-B989-4215-9A88-48091AF2F538}"/>
              </a:ext>
            </a:extLst>
          </p:cNvPr>
          <p:cNvSpPr>
            <a:spLocks noGrp="1"/>
          </p:cNvSpPr>
          <p:nvPr>
            <p:ph type="sldNum" sz="quarter" idx="12"/>
          </p:nvPr>
        </p:nvSpPr>
        <p:spPr/>
        <p:txBody>
          <a:body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381243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9DBC6-EDC9-4DAD-8537-1E0F244AF3F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F05F4BF-F6D5-4715-94C6-FB001D04A6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B35E732-94B6-4B0D-84CE-BAA19F22E671}"/>
              </a:ext>
            </a:extLst>
          </p:cNvPr>
          <p:cNvSpPr>
            <a:spLocks noGrp="1"/>
          </p:cNvSpPr>
          <p:nvPr>
            <p:ph type="dt" sz="half" idx="10"/>
          </p:nvPr>
        </p:nvSpPr>
        <p:spPr/>
        <p:txBody>
          <a:bodyPr/>
          <a:lstStyle/>
          <a:p>
            <a:fld id="{2AA5F39C-FA35-47A2-B3B0-1A881B865041}" type="datetimeFigureOut">
              <a:rPr lang="zh-CN" altLang="en-US" smtClean="0"/>
              <a:t>2019/6/4</a:t>
            </a:fld>
            <a:endParaRPr lang="zh-CN" altLang="en-US"/>
          </a:p>
        </p:txBody>
      </p:sp>
      <p:sp>
        <p:nvSpPr>
          <p:cNvPr id="5" name="页脚占位符 4">
            <a:extLst>
              <a:ext uri="{FF2B5EF4-FFF2-40B4-BE49-F238E27FC236}">
                <a16:creationId xmlns:a16="http://schemas.microsoft.com/office/drawing/2014/main" id="{60BA0757-0FD8-4935-AC43-4CF89844FE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C3DECD-C75E-4257-971D-D5FC20F6BCFF}"/>
              </a:ext>
            </a:extLst>
          </p:cNvPr>
          <p:cNvSpPr>
            <a:spLocks noGrp="1"/>
          </p:cNvSpPr>
          <p:nvPr>
            <p:ph type="sldNum" sz="quarter" idx="12"/>
          </p:nvPr>
        </p:nvSpPr>
        <p:spPr/>
        <p:txBody>
          <a:body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4066911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8E7BBA-2057-4AAA-A8CB-D12692C5BE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A00125-FBA8-4A3E-88C3-E7BCEC415BE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D8F1585-A7CA-4470-832B-B863B3BD372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DD74917-54E2-469A-ADFD-0A69065E902A}"/>
              </a:ext>
            </a:extLst>
          </p:cNvPr>
          <p:cNvSpPr>
            <a:spLocks noGrp="1"/>
          </p:cNvSpPr>
          <p:nvPr>
            <p:ph type="dt" sz="half" idx="10"/>
          </p:nvPr>
        </p:nvSpPr>
        <p:spPr/>
        <p:txBody>
          <a:bodyPr/>
          <a:lstStyle/>
          <a:p>
            <a:fld id="{2AA5F39C-FA35-47A2-B3B0-1A881B865041}" type="datetimeFigureOut">
              <a:rPr lang="zh-CN" altLang="en-US" smtClean="0"/>
              <a:t>2019/6/4</a:t>
            </a:fld>
            <a:endParaRPr lang="zh-CN" altLang="en-US"/>
          </a:p>
        </p:txBody>
      </p:sp>
      <p:sp>
        <p:nvSpPr>
          <p:cNvPr id="6" name="页脚占位符 5">
            <a:extLst>
              <a:ext uri="{FF2B5EF4-FFF2-40B4-BE49-F238E27FC236}">
                <a16:creationId xmlns:a16="http://schemas.microsoft.com/office/drawing/2014/main" id="{BD53F0F4-BB4B-4BC8-9ECA-96F395852BA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98E5CB-4FEC-4727-8EF2-7AC3A385B7ED}"/>
              </a:ext>
            </a:extLst>
          </p:cNvPr>
          <p:cNvSpPr>
            <a:spLocks noGrp="1"/>
          </p:cNvSpPr>
          <p:nvPr>
            <p:ph type="sldNum" sz="quarter" idx="12"/>
          </p:nvPr>
        </p:nvSpPr>
        <p:spPr/>
        <p:txBody>
          <a:body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507341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3C2FD-F7CD-4ED8-955A-4D721B0EFD6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47FB297-AF23-487A-8FAF-5546AA65F3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4EC737-B808-413B-AAB3-A9F16361F1D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116A81-A3C4-49AC-8C3F-BCC8D9C87F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4F4D051-64C8-4489-BCAE-30A01112295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30599F4-8E79-4DBF-BA6B-FF58B3191BB5}"/>
              </a:ext>
            </a:extLst>
          </p:cNvPr>
          <p:cNvSpPr>
            <a:spLocks noGrp="1"/>
          </p:cNvSpPr>
          <p:nvPr>
            <p:ph type="dt" sz="half" idx="10"/>
          </p:nvPr>
        </p:nvSpPr>
        <p:spPr/>
        <p:txBody>
          <a:bodyPr/>
          <a:lstStyle/>
          <a:p>
            <a:fld id="{2AA5F39C-FA35-47A2-B3B0-1A881B865041}" type="datetimeFigureOut">
              <a:rPr lang="zh-CN" altLang="en-US" smtClean="0"/>
              <a:t>2019/6/4</a:t>
            </a:fld>
            <a:endParaRPr lang="zh-CN" altLang="en-US"/>
          </a:p>
        </p:txBody>
      </p:sp>
      <p:sp>
        <p:nvSpPr>
          <p:cNvPr id="8" name="页脚占位符 7">
            <a:extLst>
              <a:ext uri="{FF2B5EF4-FFF2-40B4-BE49-F238E27FC236}">
                <a16:creationId xmlns:a16="http://schemas.microsoft.com/office/drawing/2014/main" id="{6A864DE2-F3B7-4F3D-9DE1-25ADA108477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467D616-59D5-40BC-97E7-8A24E89CA811}"/>
              </a:ext>
            </a:extLst>
          </p:cNvPr>
          <p:cNvSpPr>
            <a:spLocks noGrp="1"/>
          </p:cNvSpPr>
          <p:nvPr>
            <p:ph type="sldNum" sz="quarter" idx="12"/>
          </p:nvPr>
        </p:nvSpPr>
        <p:spPr/>
        <p:txBody>
          <a:body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2733950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1BA0-862C-484E-8EF1-193F7774291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E467D3E-8449-45CD-8A3B-8DEF5BEFD98A}"/>
              </a:ext>
            </a:extLst>
          </p:cNvPr>
          <p:cNvSpPr>
            <a:spLocks noGrp="1"/>
          </p:cNvSpPr>
          <p:nvPr>
            <p:ph type="dt" sz="half" idx="10"/>
          </p:nvPr>
        </p:nvSpPr>
        <p:spPr/>
        <p:txBody>
          <a:bodyPr/>
          <a:lstStyle/>
          <a:p>
            <a:fld id="{2AA5F39C-FA35-47A2-B3B0-1A881B865041}" type="datetimeFigureOut">
              <a:rPr lang="zh-CN" altLang="en-US" smtClean="0"/>
              <a:t>2019/6/4</a:t>
            </a:fld>
            <a:endParaRPr lang="zh-CN" altLang="en-US"/>
          </a:p>
        </p:txBody>
      </p:sp>
      <p:sp>
        <p:nvSpPr>
          <p:cNvPr id="4" name="页脚占位符 3">
            <a:extLst>
              <a:ext uri="{FF2B5EF4-FFF2-40B4-BE49-F238E27FC236}">
                <a16:creationId xmlns:a16="http://schemas.microsoft.com/office/drawing/2014/main" id="{DC913D7F-4985-4771-9A17-26FEA7EF3B4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F756270-8767-43F8-B403-6427BB38E63C}"/>
              </a:ext>
            </a:extLst>
          </p:cNvPr>
          <p:cNvSpPr>
            <a:spLocks noGrp="1"/>
          </p:cNvSpPr>
          <p:nvPr>
            <p:ph type="sldNum" sz="quarter" idx="12"/>
          </p:nvPr>
        </p:nvSpPr>
        <p:spPr/>
        <p:txBody>
          <a:body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1025342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FD1039D-39C4-42C4-9002-DDBC4EFA341F}"/>
              </a:ext>
            </a:extLst>
          </p:cNvPr>
          <p:cNvSpPr>
            <a:spLocks noGrp="1"/>
          </p:cNvSpPr>
          <p:nvPr>
            <p:ph type="dt" sz="half" idx="10"/>
          </p:nvPr>
        </p:nvSpPr>
        <p:spPr/>
        <p:txBody>
          <a:bodyPr/>
          <a:lstStyle/>
          <a:p>
            <a:fld id="{2AA5F39C-FA35-47A2-B3B0-1A881B865041}" type="datetimeFigureOut">
              <a:rPr lang="zh-CN" altLang="en-US" smtClean="0"/>
              <a:t>2019/6/4</a:t>
            </a:fld>
            <a:endParaRPr lang="zh-CN" altLang="en-US"/>
          </a:p>
        </p:txBody>
      </p:sp>
      <p:sp>
        <p:nvSpPr>
          <p:cNvPr id="3" name="页脚占位符 2">
            <a:extLst>
              <a:ext uri="{FF2B5EF4-FFF2-40B4-BE49-F238E27FC236}">
                <a16:creationId xmlns:a16="http://schemas.microsoft.com/office/drawing/2014/main" id="{876B0939-0445-49B5-8425-DCC2E1A7354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419C212-7AD1-4002-B95E-75412D00D23A}"/>
              </a:ext>
            </a:extLst>
          </p:cNvPr>
          <p:cNvSpPr>
            <a:spLocks noGrp="1"/>
          </p:cNvSpPr>
          <p:nvPr>
            <p:ph type="sldNum" sz="quarter" idx="12"/>
          </p:nvPr>
        </p:nvSpPr>
        <p:spPr/>
        <p:txBody>
          <a:body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339998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34053-3BF3-4D53-A766-662E7EBB38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4DD0028-38CA-4B75-B4F0-F57C7F28F8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BB588D-50A8-4488-B607-4338CD2E1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02EB081-5FB5-4E63-BC7A-3960A507DCF0}"/>
              </a:ext>
            </a:extLst>
          </p:cNvPr>
          <p:cNvSpPr>
            <a:spLocks noGrp="1"/>
          </p:cNvSpPr>
          <p:nvPr>
            <p:ph type="dt" sz="half" idx="10"/>
          </p:nvPr>
        </p:nvSpPr>
        <p:spPr/>
        <p:txBody>
          <a:bodyPr/>
          <a:lstStyle/>
          <a:p>
            <a:fld id="{2AA5F39C-FA35-47A2-B3B0-1A881B865041}" type="datetimeFigureOut">
              <a:rPr lang="zh-CN" altLang="en-US" smtClean="0"/>
              <a:t>2019/6/4</a:t>
            </a:fld>
            <a:endParaRPr lang="zh-CN" altLang="en-US"/>
          </a:p>
        </p:txBody>
      </p:sp>
      <p:sp>
        <p:nvSpPr>
          <p:cNvPr id="6" name="页脚占位符 5">
            <a:extLst>
              <a:ext uri="{FF2B5EF4-FFF2-40B4-BE49-F238E27FC236}">
                <a16:creationId xmlns:a16="http://schemas.microsoft.com/office/drawing/2014/main" id="{95AE23A7-08D0-441E-8DB6-40BD9EF0FF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AF5BE3-2C64-4C4E-83FF-DEDE186CA954}"/>
              </a:ext>
            </a:extLst>
          </p:cNvPr>
          <p:cNvSpPr>
            <a:spLocks noGrp="1"/>
          </p:cNvSpPr>
          <p:nvPr>
            <p:ph type="sldNum" sz="quarter" idx="12"/>
          </p:nvPr>
        </p:nvSpPr>
        <p:spPr/>
        <p:txBody>
          <a:body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15134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1D7D4-B42E-42D0-9EA7-CA6D81F386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D1C302C-B67B-4D83-8A39-98B7B05D9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696C324-0E84-4DBD-BCCB-F14AB00E1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212765C-07B0-4D01-B801-39A9C3FB8DF0}"/>
              </a:ext>
            </a:extLst>
          </p:cNvPr>
          <p:cNvSpPr>
            <a:spLocks noGrp="1"/>
          </p:cNvSpPr>
          <p:nvPr>
            <p:ph type="dt" sz="half" idx="10"/>
          </p:nvPr>
        </p:nvSpPr>
        <p:spPr/>
        <p:txBody>
          <a:bodyPr/>
          <a:lstStyle/>
          <a:p>
            <a:fld id="{2AA5F39C-FA35-47A2-B3B0-1A881B865041}" type="datetimeFigureOut">
              <a:rPr lang="zh-CN" altLang="en-US" smtClean="0"/>
              <a:t>2019/6/4</a:t>
            </a:fld>
            <a:endParaRPr lang="zh-CN" altLang="en-US"/>
          </a:p>
        </p:txBody>
      </p:sp>
      <p:sp>
        <p:nvSpPr>
          <p:cNvPr id="6" name="页脚占位符 5">
            <a:extLst>
              <a:ext uri="{FF2B5EF4-FFF2-40B4-BE49-F238E27FC236}">
                <a16:creationId xmlns:a16="http://schemas.microsoft.com/office/drawing/2014/main" id="{C5D172F7-FB6F-4B75-940E-B047FE4377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04285A3-915C-4EF3-B653-42598660EE2E}"/>
              </a:ext>
            </a:extLst>
          </p:cNvPr>
          <p:cNvSpPr>
            <a:spLocks noGrp="1"/>
          </p:cNvSpPr>
          <p:nvPr>
            <p:ph type="sldNum" sz="quarter" idx="12"/>
          </p:nvPr>
        </p:nvSpPr>
        <p:spPr/>
        <p:txBody>
          <a:body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343042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0331B71-733A-497E-9D7E-29419D28B8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91759EC-23B2-4C63-BAEE-BC3B271BB2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0A1413-EDDB-4461-AFAE-DE5E6786A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5F39C-FA35-47A2-B3B0-1A881B865041}" type="datetimeFigureOut">
              <a:rPr lang="zh-CN" altLang="en-US" smtClean="0"/>
              <a:t>2019/6/4</a:t>
            </a:fld>
            <a:endParaRPr lang="zh-CN" altLang="en-US"/>
          </a:p>
        </p:txBody>
      </p:sp>
      <p:sp>
        <p:nvSpPr>
          <p:cNvPr id="5" name="页脚占位符 4">
            <a:extLst>
              <a:ext uri="{FF2B5EF4-FFF2-40B4-BE49-F238E27FC236}">
                <a16:creationId xmlns:a16="http://schemas.microsoft.com/office/drawing/2014/main" id="{38504238-5D36-416E-B9B9-E3EF763FAB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57A853F-56E6-45F2-A38C-D2B6DBB8E2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8710D-32C0-4D31-BA91-1C100D890BB2}" type="slidenum">
              <a:rPr lang="zh-CN" altLang="en-US" smtClean="0"/>
              <a:t>‹#›</a:t>
            </a:fld>
            <a:endParaRPr lang="zh-CN" altLang="en-US"/>
          </a:p>
        </p:txBody>
      </p:sp>
    </p:spTree>
    <p:extLst>
      <p:ext uri="{BB962C8B-B14F-4D97-AF65-F5344CB8AC3E}">
        <p14:creationId xmlns:p14="http://schemas.microsoft.com/office/powerpoint/2010/main" val="3858490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6.emf"/><Relationship Id="rId5" Type="http://schemas.openxmlformats.org/officeDocument/2006/relationships/oleObject" Target="../embeddings/oleObject1.bin"/><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22BAC-AAB7-4D0C-B728-053401943393}"/>
              </a:ext>
            </a:extLst>
          </p:cNvPr>
          <p:cNvSpPr>
            <a:spLocks noGrp="1"/>
          </p:cNvSpPr>
          <p:nvPr>
            <p:ph type="ctrTitle"/>
          </p:nvPr>
        </p:nvSpPr>
        <p:spPr/>
        <p:txBody>
          <a:bodyPr>
            <a:normAutofit/>
          </a:bodyPr>
          <a:lstStyle/>
          <a:p>
            <a:r>
              <a:rPr lang="en-US" altLang="zh-CN" sz="4800" dirty="0">
                <a:latin typeface="Times New Roman" panose="02020603050405020304" pitchFamily="18" charset="0"/>
                <a:ea typeface="黑体" panose="02010609060101010101" pitchFamily="49" charset="-122"/>
                <a:cs typeface="Times New Roman" panose="02020603050405020304" pitchFamily="18" charset="0"/>
              </a:rPr>
              <a:t>Spam </a:t>
            </a:r>
            <a:r>
              <a:rPr lang="en-US" altLang="zh-CN" sz="4800" dirty="0" smtClean="0">
                <a:latin typeface="Times New Roman" panose="02020603050405020304" pitchFamily="18" charset="0"/>
                <a:ea typeface="黑体" panose="02010609060101010101" pitchFamily="49" charset="-122"/>
                <a:cs typeface="Times New Roman" panose="02020603050405020304" pitchFamily="18" charset="0"/>
              </a:rPr>
              <a:t>Video </a:t>
            </a:r>
            <a:r>
              <a:rPr lang="en-US" altLang="zh-CN" sz="4800" dirty="0">
                <a:latin typeface="Times New Roman" panose="02020603050405020304" pitchFamily="18" charset="0"/>
                <a:ea typeface="黑体" panose="02010609060101010101" pitchFamily="49" charset="-122"/>
                <a:cs typeface="Times New Roman" panose="02020603050405020304" pitchFamily="18" charset="0"/>
              </a:rPr>
              <a:t>D</a:t>
            </a:r>
            <a:r>
              <a:rPr lang="en-US" altLang="zh-CN" sz="4800" dirty="0" smtClean="0">
                <a:latin typeface="Times New Roman" panose="02020603050405020304" pitchFamily="18" charset="0"/>
                <a:ea typeface="黑体" panose="02010609060101010101" pitchFamily="49" charset="-122"/>
                <a:cs typeface="Times New Roman" panose="02020603050405020304" pitchFamily="18" charset="0"/>
              </a:rPr>
              <a:t>etecting </a:t>
            </a:r>
            <a:r>
              <a:rPr lang="en-US" altLang="zh-CN" sz="4800" dirty="0">
                <a:latin typeface="Times New Roman" panose="02020603050405020304" pitchFamily="18" charset="0"/>
                <a:ea typeface="黑体" panose="02010609060101010101" pitchFamily="49" charset="-122"/>
                <a:cs typeface="Times New Roman" panose="02020603050405020304" pitchFamily="18" charset="0"/>
              </a:rPr>
              <a:t>S</a:t>
            </a:r>
            <a:r>
              <a:rPr lang="en-US" altLang="zh-CN" sz="4800" dirty="0" smtClean="0">
                <a:latin typeface="Times New Roman" panose="02020603050405020304" pitchFamily="18" charset="0"/>
                <a:ea typeface="黑体" panose="02010609060101010101" pitchFamily="49" charset="-122"/>
                <a:cs typeface="Times New Roman" panose="02020603050405020304" pitchFamily="18" charset="0"/>
              </a:rPr>
              <a:t>ystem </a:t>
            </a:r>
            <a:r>
              <a:rPr lang="en-US" altLang="zh-CN" sz="4800">
                <a:latin typeface="Times New Roman" panose="02020603050405020304" pitchFamily="18" charset="0"/>
                <a:ea typeface="黑体" panose="02010609060101010101" pitchFamily="49" charset="-122"/>
                <a:cs typeface="Times New Roman" panose="02020603050405020304" pitchFamily="18" charset="0"/>
              </a:rPr>
              <a:t>for S</a:t>
            </a:r>
            <a:r>
              <a:rPr lang="en-US" altLang="zh-CN" sz="4800" smtClean="0">
                <a:latin typeface="Times New Roman" panose="02020603050405020304" pitchFamily="18" charset="0"/>
                <a:ea typeface="黑体" panose="02010609060101010101" pitchFamily="49" charset="-122"/>
                <a:cs typeface="Times New Roman" panose="02020603050405020304" pitchFamily="18" charset="0"/>
              </a:rPr>
              <a:t>elf-media Website </a:t>
            </a:r>
            <a:r>
              <a:rPr lang="en-US" altLang="zh-CN" sz="4800" dirty="0" err="1">
                <a:latin typeface="Times New Roman" panose="02020603050405020304" pitchFamily="18" charset="0"/>
                <a:ea typeface="黑体" panose="02010609060101010101" pitchFamily="49" charset="-122"/>
                <a:cs typeface="Times New Roman" panose="02020603050405020304" pitchFamily="18" charset="0"/>
              </a:rPr>
              <a:t>Bilibili</a:t>
            </a:r>
            <a:endParaRPr lang="zh-CN" altLang="en-US" sz="4800" dirty="0">
              <a:latin typeface="Times New Roman" panose="02020603050405020304" pitchFamily="18" charset="0"/>
              <a:cs typeface="Times New Roman" panose="02020603050405020304" pitchFamily="18" charset="0"/>
            </a:endParaRPr>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78134868"/>
      </p:ext>
    </p:extLst>
  </p:cSld>
  <p:clrMapOvr>
    <a:masterClrMapping/>
  </p:clrMapOvr>
  <mc:AlternateContent xmlns:mc="http://schemas.openxmlformats.org/markup-compatibility/2006" xmlns:p14="http://schemas.microsoft.com/office/powerpoint/2010/main">
    <mc:Choice Requires="p14">
      <p:transition spd="slow" p14:dur="2000" advTm="2301"/>
    </mc:Choice>
    <mc:Fallback xmlns="">
      <p:transition spd="slow" advTm="23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p:txBody>
          <a:bodyPr/>
          <a:lstStyle/>
          <a:p>
            <a:r>
              <a:rPr lang="en-US" altLang="zh-CN" dirty="0"/>
              <a:t>Spam Video</a:t>
            </a:r>
            <a:endParaRPr lang="zh-CN" altLang="en-US" dirty="0"/>
          </a:p>
        </p:txBody>
      </p:sp>
      <p:pic>
        <p:nvPicPr>
          <p:cNvPr id="4" name="内容占位符 3"/>
          <p:cNvPicPr>
            <a:picLocks noGrp="1" noChangeAspect="1"/>
          </p:cNvPicPr>
          <p:nvPr>
            <p:ph idx="1"/>
          </p:nvPr>
        </p:nvPicPr>
        <p:blipFill>
          <a:blip r:embed="rId3"/>
          <a:stretch>
            <a:fillRect/>
          </a:stretch>
        </p:blipFill>
        <p:spPr>
          <a:xfrm>
            <a:off x="0" y="1417564"/>
            <a:ext cx="12064542" cy="1485655"/>
          </a:xfrm>
          <a:prstGeom prst="rect">
            <a:avLst/>
          </a:prstGeom>
        </p:spPr>
      </p:pic>
      <p:pic>
        <p:nvPicPr>
          <p:cNvPr id="5" name="图片 4"/>
          <p:cNvPicPr>
            <a:picLocks noChangeAspect="1"/>
          </p:cNvPicPr>
          <p:nvPr/>
        </p:nvPicPr>
        <p:blipFill>
          <a:blip r:embed="rId4"/>
          <a:stretch>
            <a:fillRect/>
          </a:stretch>
        </p:blipFill>
        <p:spPr>
          <a:xfrm>
            <a:off x="0" y="2903218"/>
            <a:ext cx="12064542" cy="1433795"/>
          </a:xfrm>
          <a:prstGeom prst="rect">
            <a:avLst/>
          </a:prstGeom>
        </p:spPr>
      </p:pic>
      <p:pic>
        <p:nvPicPr>
          <p:cNvPr id="6" name="图片 5"/>
          <p:cNvPicPr>
            <a:picLocks noChangeAspect="1"/>
          </p:cNvPicPr>
          <p:nvPr/>
        </p:nvPicPr>
        <p:blipFill>
          <a:blip r:embed="rId5"/>
          <a:stretch>
            <a:fillRect/>
          </a:stretch>
        </p:blipFill>
        <p:spPr>
          <a:xfrm>
            <a:off x="74771" y="4337013"/>
            <a:ext cx="11989771" cy="1377987"/>
          </a:xfrm>
          <a:prstGeom prst="rect">
            <a:avLst/>
          </a:prstGeom>
        </p:spPr>
      </p:pic>
      <p:pic>
        <p:nvPicPr>
          <p:cNvPr id="7" name="图片 6"/>
          <p:cNvPicPr>
            <a:picLocks noChangeAspect="1"/>
          </p:cNvPicPr>
          <p:nvPr/>
        </p:nvPicPr>
        <p:blipFill>
          <a:blip r:embed="rId6"/>
          <a:stretch>
            <a:fillRect/>
          </a:stretch>
        </p:blipFill>
        <p:spPr>
          <a:xfrm>
            <a:off x="7686453" y="2517505"/>
            <a:ext cx="1533333" cy="257143"/>
          </a:xfrm>
          <a:prstGeom prst="rect">
            <a:avLst/>
          </a:prstGeom>
        </p:spPr>
      </p:pic>
      <p:pic>
        <p:nvPicPr>
          <p:cNvPr id="8" name="图片 7"/>
          <p:cNvPicPr>
            <a:picLocks noChangeAspect="1"/>
          </p:cNvPicPr>
          <p:nvPr/>
        </p:nvPicPr>
        <p:blipFill>
          <a:blip r:embed="rId7"/>
          <a:stretch>
            <a:fillRect/>
          </a:stretch>
        </p:blipFill>
        <p:spPr>
          <a:xfrm>
            <a:off x="9527878" y="2593696"/>
            <a:ext cx="742857" cy="180952"/>
          </a:xfrm>
          <a:prstGeom prst="rect">
            <a:avLst/>
          </a:prstGeom>
        </p:spPr>
      </p:pic>
      <p:pic>
        <p:nvPicPr>
          <p:cNvPr id="9" name="图片 8"/>
          <p:cNvPicPr>
            <a:picLocks noChangeAspect="1"/>
          </p:cNvPicPr>
          <p:nvPr/>
        </p:nvPicPr>
        <p:blipFill>
          <a:blip r:embed="rId8"/>
          <a:stretch>
            <a:fillRect/>
          </a:stretch>
        </p:blipFill>
        <p:spPr>
          <a:xfrm>
            <a:off x="7686453" y="3955658"/>
            <a:ext cx="1571429" cy="276190"/>
          </a:xfrm>
          <a:prstGeom prst="rect">
            <a:avLst/>
          </a:prstGeom>
        </p:spPr>
      </p:pic>
      <p:pic>
        <p:nvPicPr>
          <p:cNvPr id="10" name="图片 9"/>
          <p:cNvPicPr>
            <a:picLocks noChangeAspect="1"/>
          </p:cNvPicPr>
          <p:nvPr/>
        </p:nvPicPr>
        <p:blipFill>
          <a:blip r:embed="rId9"/>
          <a:stretch>
            <a:fillRect/>
          </a:stretch>
        </p:blipFill>
        <p:spPr>
          <a:xfrm>
            <a:off x="9527877" y="4016603"/>
            <a:ext cx="742857" cy="180952"/>
          </a:xfrm>
          <a:prstGeom prst="rect">
            <a:avLst/>
          </a:prstGeom>
        </p:spPr>
      </p:pic>
      <p:pic>
        <p:nvPicPr>
          <p:cNvPr id="11" name="图片 10"/>
          <p:cNvPicPr>
            <a:picLocks noChangeAspect="1"/>
          </p:cNvPicPr>
          <p:nvPr/>
        </p:nvPicPr>
        <p:blipFill>
          <a:blip r:embed="rId10"/>
          <a:stretch>
            <a:fillRect/>
          </a:stretch>
        </p:blipFill>
        <p:spPr>
          <a:xfrm>
            <a:off x="7686453" y="5389452"/>
            <a:ext cx="1533333" cy="257143"/>
          </a:xfrm>
          <a:prstGeom prst="rect">
            <a:avLst/>
          </a:prstGeom>
        </p:spPr>
      </p:pic>
      <p:pic>
        <p:nvPicPr>
          <p:cNvPr id="12" name="图片 11"/>
          <p:cNvPicPr>
            <a:picLocks noChangeAspect="1"/>
          </p:cNvPicPr>
          <p:nvPr/>
        </p:nvPicPr>
        <p:blipFill>
          <a:blip r:embed="rId11"/>
          <a:stretch>
            <a:fillRect/>
          </a:stretch>
        </p:blipFill>
        <p:spPr>
          <a:xfrm>
            <a:off x="9518352" y="5465643"/>
            <a:ext cx="761905" cy="180952"/>
          </a:xfrm>
          <a:prstGeom prst="rect">
            <a:avLst/>
          </a:prstGeom>
        </p:spPr>
      </p:pic>
    </p:spTree>
    <p:extLst>
      <p:ext uri="{BB962C8B-B14F-4D97-AF65-F5344CB8AC3E}">
        <p14:creationId xmlns:p14="http://schemas.microsoft.com/office/powerpoint/2010/main" val="3677158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p:txBody>
          <a:bodyPr/>
          <a:lstStyle/>
          <a:p>
            <a:r>
              <a:rPr lang="en-US" altLang="zh-CN" dirty="0"/>
              <a:t>Technical route – high-order feature</a:t>
            </a:r>
            <a:endParaRPr lang="zh-CN" altLang="en-US"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lstStyle/>
              <a:p>
                <a:r>
                  <a:rPr lang="en-US" altLang="zh-CN" dirty="0"/>
                  <a:t>correctionA = min(</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200, 000 + </m:t>
                        </m:r>
                        <m:r>
                          <a:rPr lang="en-US" altLang="zh-CN" b="0" i="1" smtClean="0">
                            <a:latin typeface="Cambria Math" panose="02040503050406030204" pitchFamily="18" charset="0"/>
                          </a:rPr>
                          <m:t>𝑣𝑖𝑒𝑤</m:t>
                        </m:r>
                        <m:r>
                          <a:rPr lang="en-US" altLang="zh-CN" b="0" i="1" smtClean="0">
                            <a:latin typeface="Cambria Math" panose="02040503050406030204" pitchFamily="18" charset="0"/>
                          </a:rPr>
                          <m:t>_</m:t>
                        </m:r>
                        <m:r>
                          <a:rPr lang="en-US" altLang="zh-CN" b="0" i="1" smtClean="0">
                            <a:latin typeface="Cambria Math" panose="02040503050406030204" pitchFamily="18" charset="0"/>
                          </a:rPr>
                          <m:t>𝑛𝑢𝑚</m:t>
                        </m:r>
                        <m:r>
                          <a:rPr lang="en-US" altLang="zh-CN" b="0" i="1" smtClean="0">
                            <a:latin typeface="Cambria Math" panose="02040503050406030204" pitchFamily="18" charset="0"/>
                          </a:rPr>
                          <m:t> </m:t>
                        </m:r>
                      </m:num>
                      <m:den>
                        <m:r>
                          <a:rPr lang="en-US" altLang="zh-CN" b="0" i="1" smtClean="0">
                            <a:latin typeface="Cambria Math" panose="02040503050406030204" pitchFamily="18" charset="0"/>
                          </a:rPr>
                          <m:t>2 </m:t>
                        </m:r>
                        <m:r>
                          <a:rPr lang="en-US" altLang="zh-CN" i="1">
                            <a:latin typeface="Cambria Math" panose="02040503050406030204" pitchFamily="18" charset="0"/>
                          </a:rPr>
                          <m:t>×</m:t>
                        </m:r>
                        <m:r>
                          <a:rPr lang="en-US" altLang="zh-CN" b="0" i="1" smtClean="0">
                            <a:latin typeface="Cambria Math" panose="02040503050406030204" pitchFamily="18" charset="0"/>
                          </a:rPr>
                          <m:t>𝑣𝑖𝑒𝑤</m:t>
                        </m:r>
                        <m:r>
                          <a:rPr lang="en-US" altLang="zh-CN" b="0" i="1" smtClean="0">
                            <a:latin typeface="Cambria Math" panose="02040503050406030204" pitchFamily="18" charset="0"/>
                          </a:rPr>
                          <m:t>_</m:t>
                        </m:r>
                        <m:r>
                          <a:rPr lang="en-US" altLang="zh-CN" b="0" i="1" smtClean="0">
                            <a:latin typeface="Cambria Math" panose="02040503050406030204" pitchFamily="18" charset="0"/>
                          </a:rPr>
                          <m:t>𝑛𝑢𝑚</m:t>
                        </m:r>
                      </m:den>
                    </m:f>
                  </m:oMath>
                </a14:m>
                <a:r>
                  <a:rPr lang="en-US" altLang="zh-CN" dirty="0"/>
                  <a:t>, 1)</a:t>
                </a:r>
              </a:p>
              <a:p>
                <a:r>
                  <a:rPr lang="en-US" altLang="zh-CN" dirty="0"/>
                  <a:t>correctionB = min(</a:t>
                </a:r>
                <a14:m>
                  <m:oMath xmlns:m="http://schemas.openxmlformats.org/officeDocument/2006/math">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𝑓𝑎𝑣𝑜𝑟𝑖𝑡𝑒</m:t>
                        </m:r>
                        <m:r>
                          <a:rPr lang="en-US" altLang="zh-CN" b="0" i="1" smtClean="0">
                            <a:latin typeface="Cambria Math" panose="02040503050406030204" pitchFamily="18" charset="0"/>
                          </a:rPr>
                          <m:t> × 20 + </m:t>
                        </m:r>
                        <m:r>
                          <m:rPr>
                            <m:sty m:val="p"/>
                          </m:rPr>
                          <a:rPr lang="en-US" altLang="zh-CN" i="1" smtClean="0">
                            <a:latin typeface="Cambria Math" panose="02040503050406030204" pitchFamily="18" charset="0"/>
                          </a:rPr>
                          <m:t>coin</m:t>
                        </m:r>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 </m:t>
                        </m:r>
                        <m:r>
                          <a:rPr lang="en-US" altLang="zh-CN" i="1">
                            <a:latin typeface="Cambria Math" panose="02040503050406030204" pitchFamily="18" charset="0"/>
                          </a:rPr>
                          <m:t>1</m:t>
                        </m:r>
                        <m:r>
                          <a:rPr lang="en-US" altLang="zh-CN" i="1" smtClean="0">
                            <a:latin typeface="Cambria Math" panose="02040503050406030204" pitchFamily="18" charset="0"/>
                          </a:rPr>
                          <m:t>0</m:t>
                        </m:r>
                        <m:r>
                          <a:rPr lang="en-US" altLang="zh-CN" i="1">
                            <a:latin typeface="Cambria Math" panose="02040503050406030204" pitchFamily="18" charset="0"/>
                          </a:rPr>
                          <m:t> </m:t>
                        </m:r>
                      </m:num>
                      <m:den>
                        <m:r>
                          <m:rPr>
                            <m:sty m:val="p"/>
                          </m:rPr>
                          <a:rPr lang="en-US" altLang="zh-CN" i="1" smtClean="0">
                            <a:latin typeface="Cambria Math" panose="02040503050406030204" pitchFamily="18" charset="0"/>
                          </a:rPr>
                          <m:t>v</m:t>
                        </m:r>
                        <m:r>
                          <a:rPr lang="en-US" altLang="zh-CN" i="1">
                            <a:latin typeface="Cambria Math" panose="02040503050406030204" pitchFamily="18" charset="0"/>
                          </a:rPr>
                          <m:t>𝑖𝑒</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𝑛𝑢𝑚</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 </m:t>
                        </m:r>
                        <m:r>
                          <m:rPr>
                            <m:sty m:val="p"/>
                          </m:rPr>
                          <a:rPr lang="en-US" altLang="zh-CN" i="1">
                            <a:latin typeface="Cambria Math" panose="02040503050406030204" pitchFamily="18" charset="0"/>
                          </a:rPr>
                          <m:t>coin</m:t>
                        </m:r>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 </m:t>
                        </m:r>
                        <m:r>
                          <a:rPr lang="en-US" altLang="zh-CN" i="1">
                            <a:latin typeface="Cambria Math" panose="02040503050406030204" pitchFamily="18" charset="0"/>
                          </a:rPr>
                          <m:t>1</m:t>
                        </m:r>
                        <m:r>
                          <a:rPr lang="en-US" altLang="zh-CN" i="1" smtClean="0">
                            <a:latin typeface="Cambria Math" panose="02040503050406030204" pitchFamily="18" charset="0"/>
                          </a:rPr>
                          <m:t>0</m:t>
                        </m:r>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 </m:t>
                        </m:r>
                        <m:r>
                          <m:rPr>
                            <m:sty m:val="p"/>
                          </m:rPr>
                          <a:rPr lang="en-US" altLang="zh-CN" i="1">
                            <a:latin typeface="Cambria Math" panose="02040503050406030204" pitchFamily="18" charset="0"/>
                          </a:rPr>
                          <m:t>reply</m:t>
                        </m:r>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 </m:t>
                        </m:r>
                        <m:r>
                          <a:rPr lang="en-US" altLang="zh-CN" i="1">
                            <a:latin typeface="Cambria Math" panose="02040503050406030204" pitchFamily="18" charset="0"/>
                          </a:rPr>
                          <m:t>5</m:t>
                        </m:r>
                        <m:r>
                          <a:rPr lang="en-US" altLang="zh-CN" i="1" smtClean="0">
                            <a:latin typeface="Cambria Math" panose="02040503050406030204" pitchFamily="18" charset="0"/>
                          </a:rPr>
                          <m:t>0</m:t>
                        </m:r>
                      </m:den>
                    </m:f>
                  </m:oMath>
                </a14:m>
                <a:r>
                  <a:rPr lang="en-US" altLang="zh-CN" dirty="0"/>
                  <a:t>, 1)</a:t>
                </a:r>
              </a:p>
              <a:p>
                <a:r>
                  <a:rPr lang="en-US" altLang="zh-CN" dirty="0" err="1"/>
                  <a:t>new_view</a:t>
                </a:r>
                <a:r>
                  <a:rPr lang="en-US" altLang="zh-CN" dirty="0"/>
                  <a:t> = </a:t>
                </a:r>
                <a:r>
                  <a:rPr lang="en-US" altLang="zh-CN" dirty="0" err="1"/>
                  <a:t>view_num</a:t>
                </a:r>
                <a:r>
                  <a:rPr lang="en-US" altLang="zh-CN" dirty="0"/>
                  <a:t> × </a:t>
                </a:r>
                <a:r>
                  <a:rPr lang="en-US" altLang="zh-CN" dirty="0" err="1"/>
                  <a:t>correctionA</a:t>
                </a:r>
                <a:endParaRPr lang="en-US" altLang="zh-CN" dirty="0"/>
              </a:p>
              <a:p>
                <a:r>
                  <a:rPr lang="en-US" altLang="zh-CN" dirty="0" err="1"/>
                  <a:t>new_reply</a:t>
                </a:r>
                <a:r>
                  <a:rPr lang="en-US" altLang="zh-CN" dirty="0"/>
                  <a:t> = reply × correctionB × 50</a:t>
                </a:r>
              </a:p>
              <a:p>
                <a:r>
                  <a:rPr lang="en-US" altLang="zh-CN" dirty="0" err="1"/>
                  <a:t>new_favorite</a:t>
                </a:r>
                <a:r>
                  <a:rPr lang="en-US" altLang="zh-CN" dirty="0"/>
                  <a:t> = favorite × 20</a:t>
                </a:r>
              </a:p>
              <a:p>
                <a:r>
                  <a:rPr lang="en-US" altLang="zh-CN" dirty="0" err="1"/>
                  <a:t>new_coin</a:t>
                </a:r>
                <a:r>
                  <a:rPr lang="en-US" altLang="zh-CN" dirty="0"/>
                  <a:t> = coin × correctionB × 10</a:t>
                </a:r>
              </a:p>
              <a:p>
                <a:r>
                  <a:rPr lang="en-US" altLang="zh-CN" dirty="0"/>
                  <a:t>score = </a:t>
                </a:r>
                <a:r>
                  <a:rPr lang="en-US" altLang="zh-CN" dirty="0" err="1"/>
                  <a:t>new_view</a:t>
                </a:r>
                <a:r>
                  <a:rPr lang="en-US" altLang="zh-CN" dirty="0"/>
                  <a:t> + </a:t>
                </a:r>
                <a:r>
                  <a:rPr lang="en-US" altLang="zh-CN" dirty="0" err="1"/>
                  <a:t>new_reply</a:t>
                </a:r>
                <a:r>
                  <a:rPr lang="en-US" altLang="zh-CN" dirty="0"/>
                  <a:t> + </a:t>
                </a:r>
                <a:r>
                  <a:rPr lang="en-US" altLang="zh-CN" dirty="0" err="1"/>
                  <a:t>new_favorite</a:t>
                </a:r>
                <a:r>
                  <a:rPr lang="en-US" altLang="zh-CN" dirty="0"/>
                  <a:t> + </a:t>
                </a:r>
                <a:r>
                  <a:rPr lang="en-US" altLang="zh-CN" dirty="0" err="1"/>
                  <a:t>new_coin</a:t>
                </a:r>
                <a:endParaRPr lang="zh-CN" altLang="en-US" dirty="0"/>
              </a:p>
              <a:p>
                <a:endParaRPr lang="zh-CN" altLang="en-US"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3"/>
                <a:stretch>
                  <a:fillRect l="-1043" t="-140"/>
                </a:stretch>
              </a:blipFill>
            </p:spPr>
            <p:txBody>
              <a:bodyPr/>
              <a:lstStyle/>
              <a:p>
                <a:r>
                  <a:rPr lang="zh-CN" altLang="en-US">
                    <a:noFill/>
                  </a:rPr>
                  <a:t> </a:t>
                </a:r>
              </a:p>
            </p:txBody>
          </p:sp>
        </mc:Fallback>
      </mc:AlternateContent>
      <p:pic>
        <p:nvPicPr>
          <p:cNvPr id="1026" name="Picture 2" descr="https://qqadapt.qpic.cn/txdocpic/0/ba88a325ea2c1277e5fa4d02bf75d0a1/0?_typ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54" t="27674" r="6354" b="16847"/>
          <a:stretch/>
        </p:blipFill>
        <p:spPr bwMode="auto">
          <a:xfrm>
            <a:off x="0" y="1842090"/>
            <a:ext cx="12192000" cy="441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32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Technical route – K-means &amp; GMM </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052" name="Picture 4" descr="https://qqadapt.qpic.cn/txdocpic/0/3df44ee1f0265db4cbe8379c8183d5e9/0?_type=png"/>
          <p:cNvPicPr>
            <a:picLocks noChangeAspect="1" noChangeArrowheads="1"/>
          </p:cNvPicPr>
          <p:nvPr/>
        </p:nvPicPr>
        <p:blipFill rotWithShape="1">
          <a:blip r:embed="rId3">
            <a:extLst>
              <a:ext uri="{28A0092B-C50C-407E-A947-70E740481C1C}">
                <a14:useLocalDpi xmlns:a14="http://schemas.microsoft.com/office/drawing/2010/main" val="0"/>
              </a:ext>
            </a:extLst>
          </a:blip>
          <a:srcRect l="7859" t="19244" r="9564" b="7133"/>
          <a:stretch/>
        </p:blipFill>
        <p:spPr bwMode="auto">
          <a:xfrm>
            <a:off x="723900" y="1420654"/>
            <a:ext cx="10744200" cy="516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64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Technical route – K-means &amp; GMM </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Rectangle 1"/>
          <p:cNvSpPr>
            <a:spLocks noChangeArrowheads="1"/>
          </p:cNvSpPr>
          <p:nvPr/>
        </p:nvSpPr>
        <p:spPr bwMode="auto">
          <a:xfrm>
            <a:off x="0" y="0"/>
            <a:ext cx="49450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28575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Arial" panose="020B0604020202020204" pitchFamily="34" charset="0"/>
                <a:ea typeface="SF Pro"/>
              </a:rPr>
              <a:t>​  </a:t>
            </a:r>
            <a:r>
              <a:rPr kumimoji="0" lang="zh-CN" altLang="zh-CN" sz="44100" b="0" i="0" u="none" strike="noStrike" cap="none" normalizeH="0" baseline="0" dirty="0">
                <a:ln>
                  <a:noFill/>
                </a:ln>
                <a:solidFill>
                  <a:srgbClr val="000000"/>
                </a:solidFill>
                <a:effectLst/>
                <a:latin typeface="Arial" panose="020B0604020202020204" pitchFamily="34" charset="0"/>
                <a:ea typeface="SF Pro"/>
              </a:rPr>
              <a:t> </a:t>
            </a:r>
            <a:r>
              <a:rPr kumimoji="0" lang="zh-CN" altLang="zh-CN" sz="1200" b="0" i="0" u="none" strike="noStrike" cap="none" normalizeH="0" baseline="0" dirty="0">
                <a:ln>
                  <a:noFill/>
                </a:ln>
                <a:solidFill>
                  <a:srgbClr val="000000"/>
                </a:solidFill>
                <a:effectLst/>
                <a:latin typeface="Arial" panose="020B0604020202020204" pitchFamily="34" charset="0"/>
                <a:ea typeface="SF Pro"/>
              </a:rPr>
              <a:t>                                                                                                                                                                                                                                                                                                              ​</a:t>
            </a:r>
          </a:p>
        </p:txBody>
      </p:sp>
      <p:pic>
        <p:nvPicPr>
          <p:cNvPr id="6146" name="Picture 2" descr="https://qqadapt.qpic.cn/txdocpic/0/474691440dfb0f08b4d8bf3177d6ee0e/0?_type=png"/>
          <p:cNvPicPr>
            <a:picLocks noChangeAspect="1" noChangeArrowheads="1"/>
          </p:cNvPicPr>
          <p:nvPr/>
        </p:nvPicPr>
        <p:blipFill rotWithShape="1">
          <a:blip r:embed="rId3">
            <a:extLst>
              <a:ext uri="{28A0092B-C50C-407E-A947-70E740481C1C}">
                <a14:useLocalDpi xmlns:a14="http://schemas.microsoft.com/office/drawing/2010/main" val="0"/>
              </a:ext>
            </a:extLst>
          </a:blip>
          <a:srcRect l="6531" t="18953" r="9446" b="10322"/>
          <a:stretch/>
        </p:blipFill>
        <p:spPr bwMode="auto">
          <a:xfrm>
            <a:off x="629919" y="1522254"/>
            <a:ext cx="10932161" cy="495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0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Technical route – K-means &amp; GMM </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122" name="Picture 2" descr="https://qqadapt.qpic.cn/txdocpic/0/4eba00ca2ffb64644db531d74d10bbdb/0?_type=png"/>
          <p:cNvPicPr>
            <a:picLocks noChangeAspect="1" noChangeArrowheads="1"/>
          </p:cNvPicPr>
          <p:nvPr/>
        </p:nvPicPr>
        <p:blipFill rotWithShape="1">
          <a:blip r:embed="rId3">
            <a:extLst>
              <a:ext uri="{28A0092B-C50C-407E-A947-70E740481C1C}">
                <a14:useLocalDpi xmlns:a14="http://schemas.microsoft.com/office/drawing/2010/main" val="0"/>
              </a:ext>
            </a:extLst>
          </a:blip>
          <a:srcRect l="5676" t="17214" r="7647" b="8872"/>
          <a:stretch/>
        </p:blipFill>
        <p:spPr bwMode="auto">
          <a:xfrm>
            <a:off x="457200" y="1410494"/>
            <a:ext cx="112776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32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Technical route – Pareto principle</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3"/>
          <a:stretch>
            <a:fillRect/>
          </a:stretch>
        </p:blipFill>
        <p:spPr>
          <a:xfrm>
            <a:off x="1291590" y="1298813"/>
            <a:ext cx="9608820" cy="5404961"/>
          </a:xfrm>
          <a:prstGeom prst="rect">
            <a:avLst/>
          </a:prstGeom>
        </p:spPr>
      </p:pic>
    </p:spTree>
    <p:extLst>
      <p:ext uri="{BB962C8B-B14F-4D97-AF65-F5344CB8AC3E}">
        <p14:creationId xmlns:p14="http://schemas.microsoft.com/office/powerpoint/2010/main" val="3033607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Technical route – Overview</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Rectangle 1"/>
          <p:cNvSpPr>
            <a:spLocks noChangeArrowheads="1"/>
          </p:cNvSpPr>
          <p:nvPr/>
        </p:nvSpPr>
        <p:spPr bwMode="auto">
          <a:xfrm>
            <a:off x="1760219" y="1306587"/>
            <a:ext cx="8080137" cy="3339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28575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000000"/>
                </a:solidFill>
                <a:effectLst/>
                <a:latin typeface="Arial" panose="020B0604020202020204" pitchFamily="34" charset="0"/>
                <a:ea typeface="SF Pro"/>
              </a:rPr>
              <a:t>​  </a:t>
            </a:r>
            <a:r>
              <a:rPr kumimoji="0" lang="zh-CN" altLang="zh-CN" sz="21700" b="0" i="0" u="none" strike="noStrike" cap="none" normalizeH="0" baseline="0">
                <a:ln>
                  <a:noFill/>
                </a:ln>
                <a:solidFill>
                  <a:srgbClr val="000000"/>
                </a:solidFill>
                <a:effectLst/>
                <a:latin typeface="Arial" panose="020B0604020202020204" pitchFamily="34" charset="0"/>
                <a:ea typeface="SF Pro"/>
              </a:rPr>
              <a:t> </a:t>
            </a:r>
            <a:r>
              <a:rPr kumimoji="0" lang="zh-CN" altLang="zh-CN" sz="1200" b="0" i="0" u="none" strike="noStrike" cap="none" normalizeH="0" baseline="0">
                <a:ln>
                  <a:noFill/>
                </a:ln>
                <a:solidFill>
                  <a:srgbClr val="000000"/>
                </a:solidFill>
                <a:effectLst/>
                <a:latin typeface="Arial" panose="020B0604020202020204" pitchFamily="34" charset="0"/>
                <a:ea typeface="SF Pro"/>
              </a:rPr>
              <a:t>                                                                                                                 ​</a:t>
            </a:r>
          </a:p>
        </p:txBody>
      </p:sp>
      <p:pic>
        <p:nvPicPr>
          <p:cNvPr id="4098" name="Picture 2" descr="https://qqadapt.qpic.cn/txdocpic/0/69bd3934088f19942d8d56bc6133148d/0?_ty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833" y="1233487"/>
            <a:ext cx="8015287" cy="564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992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22BAC-AAB7-4D0C-B728-053401943393}"/>
              </a:ext>
            </a:extLst>
          </p:cNvPr>
          <p:cNvSpPr>
            <a:spLocks noGrp="1"/>
          </p:cNvSpPr>
          <p:nvPr>
            <p:ph type="ctrTitle"/>
          </p:nvPr>
        </p:nvSpPr>
        <p:spPr/>
        <p:txBody>
          <a:bodyPr>
            <a:normAutofit/>
          </a:bodyPr>
          <a:lstStyle/>
          <a:p>
            <a:r>
              <a:rPr lang="en-US" altLang="zh-CN" sz="4800" dirty="0">
                <a:latin typeface="Times New Roman" panose="02020603050405020304" pitchFamily="18" charset="0"/>
                <a:ea typeface="黑体" panose="02010609060101010101" pitchFamily="49" charset="-122"/>
                <a:cs typeface="Times New Roman" panose="02020603050405020304" pitchFamily="18" charset="0"/>
              </a:rPr>
              <a:t>Natural Language Processing and Modeling</a:t>
            </a:r>
            <a:r>
              <a:rPr lang="zh-CN" altLang="en-US" sz="48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4800" dirty="0">
              <a:latin typeface="Times New Roman" panose="02020603050405020304" pitchFamily="18" charset="0"/>
              <a:cs typeface="Times New Roman" panose="02020603050405020304" pitchFamily="18" charset="0"/>
            </a:endParaRPr>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220390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BD6792F-A4FE-48EA-99F6-FE2EBC5EEBD3}"/>
              </a:ext>
            </a:extLst>
          </p:cNvPr>
          <p:cNvPicPr>
            <a:picLocks noChangeAspect="1"/>
          </p:cNvPicPr>
          <p:nvPr/>
        </p:nvPicPr>
        <p:blipFill>
          <a:blip r:embed="rId2"/>
          <a:stretch>
            <a:fillRect/>
          </a:stretch>
        </p:blipFill>
        <p:spPr>
          <a:xfrm>
            <a:off x="5335181" y="1299873"/>
            <a:ext cx="6538554" cy="5250873"/>
          </a:xfrm>
          <a:prstGeom prst="rect">
            <a:avLst/>
          </a:prstGeom>
        </p:spPr>
      </p:pic>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a:xfrm>
            <a:off x="318265" y="152689"/>
            <a:ext cx="10515600" cy="1325563"/>
          </a:xfrm>
        </p:spPr>
        <p:txBody>
          <a:bodyPr/>
          <a:lstStyle/>
          <a:p>
            <a:r>
              <a:rPr lang="en-US" altLang="zh-CN" dirty="0"/>
              <a:t>Preprocessing</a:t>
            </a:r>
            <a:endParaRPr lang="zh-CN" altLang="en-US" dirty="0"/>
          </a:p>
        </p:txBody>
      </p:sp>
      <p:sp>
        <p:nvSpPr>
          <p:cNvPr id="3" name="内容占位符 2">
            <a:extLst>
              <a:ext uri="{FF2B5EF4-FFF2-40B4-BE49-F238E27FC236}">
                <a16:creationId xmlns:a16="http://schemas.microsoft.com/office/drawing/2014/main" id="{95F111C5-9EB2-450F-88DC-B2A399F3E88D}"/>
              </a:ext>
            </a:extLst>
          </p:cNvPr>
          <p:cNvSpPr>
            <a:spLocks noGrp="1"/>
          </p:cNvSpPr>
          <p:nvPr>
            <p:ph idx="1"/>
          </p:nvPr>
        </p:nvSpPr>
        <p:spPr>
          <a:xfrm>
            <a:off x="318265" y="1478252"/>
            <a:ext cx="10515600" cy="5250873"/>
          </a:xfrm>
        </p:spPr>
        <p:txBody>
          <a:bodyPr/>
          <a:lstStyle/>
          <a:p>
            <a:pPr marL="0" indent="0">
              <a:buNone/>
            </a:pPr>
            <a:r>
              <a:rPr lang="en-US" altLang="zh-CN" sz="2400" dirty="0"/>
              <a:t>1)Due to the irregularity of original </a:t>
            </a:r>
          </a:p>
          <a:p>
            <a:pPr marL="0" indent="0">
              <a:buNone/>
            </a:pPr>
            <a:r>
              <a:rPr lang="en-US" altLang="zh-CN" sz="2400" dirty="0"/>
              <a:t>data, we first preprocessing the </a:t>
            </a:r>
          </a:p>
          <a:p>
            <a:pPr marL="0" indent="0">
              <a:buNone/>
            </a:pPr>
            <a:r>
              <a:rPr lang="en-US" altLang="zh-CN" sz="2400" dirty="0"/>
              <a:t>text data and delete the </a:t>
            </a:r>
            <a:r>
              <a:rPr lang="en-US" altLang="zh-CN" sz="2400" dirty="0" err="1"/>
              <a:t>stopword</a:t>
            </a:r>
            <a:r>
              <a:rPr lang="en-US" altLang="zh-CN" sz="2400" dirty="0"/>
              <a:t>.</a:t>
            </a:r>
          </a:p>
          <a:p>
            <a:pPr marL="0" indent="0">
              <a:buNone/>
            </a:pPr>
            <a:endParaRPr lang="en-US" altLang="zh-CN" sz="2400" dirty="0"/>
          </a:p>
          <a:p>
            <a:pPr marL="0" indent="0">
              <a:buNone/>
            </a:pPr>
            <a:r>
              <a:rPr lang="en-US" altLang="zh-CN" sz="2400" dirty="0"/>
              <a:t>2)For feature fusion, we use ‘.’ as </a:t>
            </a:r>
          </a:p>
          <a:p>
            <a:pPr marL="0" indent="0">
              <a:buNone/>
            </a:pPr>
            <a:r>
              <a:rPr lang="en-US" altLang="zh-CN" sz="2400" dirty="0"/>
              <a:t>separator, directly concatenating </a:t>
            </a:r>
          </a:p>
          <a:p>
            <a:pPr marL="0" indent="0">
              <a:buNone/>
            </a:pPr>
            <a:r>
              <a:rPr lang="en-US" altLang="zh-CN" sz="2400" dirty="0"/>
              <a:t>the title with other features</a:t>
            </a:r>
          </a:p>
          <a:p>
            <a:pPr marL="0" indent="0">
              <a:buNone/>
            </a:pPr>
            <a:r>
              <a:rPr lang="en-US" altLang="zh-CN" sz="2400" dirty="0"/>
              <a:t>(type, clicks) before input to the </a:t>
            </a:r>
          </a:p>
          <a:p>
            <a:pPr marL="0" indent="0">
              <a:buNone/>
            </a:pPr>
            <a:r>
              <a:rPr lang="en-US" altLang="zh-CN" sz="2400" dirty="0"/>
              <a:t>model.</a:t>
            </a:r>
          </a:p>
          <a:p>
            <a:pPr marL="0" indent="0">
              <a:buNone/>
            </a:pPr>
            <a:endParaRPr lang="zh-CN" altLang="en-US" sz="2400" dirty="0"/>
          </a:p>
          <a:p>
            <a:pPr marL="0" indent="0">
              <a:buNone/>
            </a:pPr>
            <a:r>
              <a:rPr lang="en-US" altLang="zh-CN" sz="2400" dirty="0"/>
              <a:t>3)we divide data to train/dev/test</a:t>
            </a:r>
          </a:p>
          <a:p>
            <a:pPr marL="0" indent="0">
              <a:buNone/>
            </a:pPr>
            <a:endParaRPr lang="en-US" altLang="zh-CN" dirty="0"/>
          </a:p>
        </p:txBody>
      </p:sp>
    </p:spTree>
    <p:extLst>
      <p:ext uri="{BB962C8B-B14F-4D97-AF65-F5344CB8AC3E}">
        <p14:creationId xmlns:p14="http://schemas.microsoft.com/office/powerpoint/2010/main" val="633809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a:xfrm>
            <a:off x="138546" y="365125"/>
            <a:ext cx="10515600" cy="1325563"/>
          </a:xfrm>
        </p:spPr>
        <p:txBody>
          <a:bodyPr/>
          <a:lstStyle/>
          <a:p>
            <a:r>
              <a:rPr lang="en-US" altLang="zh-CN" dirty="0"/>
              <a:t>Technical route - overview</a:t>
            </a:r>
            <a:endParaRPr lang="zh-CN" altLang="en-US" dirty="0"/>
          </a:p>
        </p:txBody>
      </p:sp>
      <p:sp>
        <p:nvSpPr>
          <p:cNvPr id="3" name="内容占位符 2">
            <a:extLst>
              <a:ext uri="{FF2B5EF4-FFF2-40B4-BE49-F238E27FC236}">
                <a16:creationId xmlns:a16="http://schemas.microsoft.com/office/drawing/2014/main" id="{95F111C5-9EB2-450F-88DC-B2A399F3E88D}"/>
              </a:ext>
            </a:extLst>
          </p:cNvPr>
          <p:cNvSpPr>
            <a:spLocks noGrp="1"/>
          </p:cNvSpPr>
          <p:nvPr>
            <p:ph idx="1"/>
          </p:nvPr>
        </p:nvSpPr>
        <p:spPr>
          <a:xfrm>
            <a:off x="240146" y="1520825"/>
            <a:ext cx="10515600" cy="4667250"/>
          </a:xfrm>
        </p:spPr>
        <p:txBody>
          <a:bodyPr>
            <a:normAutofit/>
          </a:bodyPr>
          <a:lstStyle/>
          <a:p>
            <a:pPr marL="0" indent="0">
              <a:buNone/>
            </a:pPr>
            <a:endParaRPr lang="en-US" altLang="zh-CN" sz="2400" dirty="0"/>
          </a:p>
          <a:p>
            <a:pPr marL="0" indent="0">
              <a:buNone/>
            </a:pPr>
            <a:r>
              <a:rPr lang="en-US" altLang="zh-CN" sz="2400" dirty="0"/>
              <a:t>We use the framework of BERT – a </a:t>
            </a:r>
          </a:p>
          <a:p>
            <a:pPr marL="0" indent="0">
              <a:buNone/>
            </a:pPr>
            <a:r>
              <a:rPr lang="en-US" altLang="zh-CN" sz="2400" dirty="0"/>
              <a:t>transformer based pretrain model. </a:t>
            </a:r>
          </a:p>
          <a:p>
            <a:pPr marL="0" indent="0">
              <a:buNone/>
            </a:pPr>
            <a:r>
              <a:rPr lang="en-US" altLang="zh-CN" sz="2400" dirty="0"/>
              <a:t>We just need to write the code of </a:t>
            </a:r>
          </a:p>
          <a:p>
            <a:pPr marL="0" indent="0">
              <a:buNone/>
            </a:pPr>
            <a:r>
              <a:rPr lang="en-US" altLang="zh-CN" sz="2400" dirty="0"/>
              <a:t>finetuning, assign the labels, </a:t>
            </a:r>
          </a:p>
          <a:p>
            <a:pPr marL="0" indent="0">
              <a:buNone/>
            </a:pPr>
            <a:r>
              <a:rPr lang="en-US" altLang="zh-CN" sz="2400" dirty="0"/>
              <a:t>configuration, data reading</a:t>
            </a:r>
            <a:r>
              <a:rPr lang="zh-CN" altLang="en-US" sz="2400" dirty="0"/>
              <a:t>，</a:t>
            </a:r>
            <a:endParaRPr lang="en-US" altLang="zh-CN" sz="2400" dirty="0"/>
          </a:p>
          <a:p>
            <a:pPr marL="0" indent="0">
              <a:buNone/>
            </a:pPr>
            <a:r>
              <a:rPr lang="en-US" altLang="zh-CN" sz="2400" dirty="0"/>
              <a:t>loss function and Result statistics.</a:t>
            </a:r>
            <a:endParaRPr lang="zh-CN" altLang="en-US" sz="2400" dirty="0"/>
          </a:p>
        </p:txBody>
      </p:sp>
      <p:pic>
        <p:nvPicPr>
          <p:cNvPr id="4" name="图片 3">
            <a:extLst>
              <a:ext uri="{FF2B5EF4-FFF2-40B4-BE49-F238E27FC236}">
                <a16:creationId xmlns:a16="http://schemas.microsoft.com/office/drawing/2014/main" id="{414CC7E9-F886-405B-B2F0-AA05F151473E}"/>
              </a:ext>
            </a:extLst>
          </p:cNvPr>
          <p:cNvPicPr>
            <a:picLocks noChangeAspect="1"/>
          </p:cNvPicPr>
          <p:nvPr/>
        </p:nvPicPr>
        <p:blipFill>
          <a:blip r:embed="rId2"/>
          <a:stretch>
            <a:fillRect/>
          </a:stretch>
        </p:blipFill>
        <p:spPr>
          <a:xfrm>
            <a:off x="5951560" y="1348510"/>
            <a:ext cx="6000294" cy="5331848"/>
          </a:xfrm>
          <a:prstGeom prst="rect">
            <a:avLst/>
          </a:prstGeom>
        </p:spPr>
      </p:pic>
      <p:pic>
        <p:nvPicPr>
          <p:cNvPr id="5" name="图片 4">
            <a:extLst>
              <a:ext uri="{FF2B5EF4-FFF2-40B4-BE49-F238E27FC236}">
                <a16:creationId xmlns:a16="http://schemas.microsoft.com/office/drawing/2014/main" id="{78DE9634-E510-4BAB-B701-778579175448}"/>
              </a:ext>
            </a:extLst>
          </p:cNvPr>
          <p:cNvPicPr>
            <a:picLocks noChangeAspect="1"/>
          </p:cNvPicPr>
          <p:nvPr/>
        </p:nvPicPr>
        <p:blipFill>
          <a:blip r:embed="rId3"/>
          <a:stretch>
            <a:fillRect/>
          </a:stretch>
        </p:blipFill>
        <p:spPr>
          <a:xfrm>
            <a:off x="5396346" y="2964843"/>
            <a:ext cx="6351968" cy="2099182"/>
          </a:xfrm>
          <a:prstGeom prst="rect">
            <a:avLst/>
          </a:prstGeom>
        </p:spPr>
      </p:pic>
    </p:spTree>
    <p:extLst>
      <p:ext uri="{BB962C8B-B14F-4D97-AF65-F5344CB8AC3E}">
        <p14:creationId xmlns:p14="http://schemas.microsoft.com/office/powerpoint/2010/main" val="402057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64CB7-8521-47BB-B79F-3B0EC3BA009C}"/>
              </a:ext>
            </a:extLst>
          </p:cNvPr>
          <p:cNvSpPr>
            <a:spLocks noGrp="1"/>
          </p:cNvSpPr>
          <p:nvPr>
            <p:ph type="title"/>
          </p:nvPr>
        </p:nvSpPr>
        <p:spPr/>
        <p:txBody>
          <a:bodyPr/>
          <a:lstStyle/>
          <a:p>
            <a:r>
              <a:rPr lang="en-US" altLang="zh-CN" dirty="0"/>
              <a:t>Target and Definition</a:t>
            </a:r>
            <a:endParaRPr lang="zh-CN" altLang="en-US" dirty="0"/>
          </a:p>
        </p:txBody>
      </p:sp>
      <p:sp>
        <p:nvSpPr>
          <p:cNvPr id="3" name="内容占位符 2">
            <a:extLst>
              <a:ext uri="{FF2B5EF4-FFF2-40B4-BE49-F238E27FC236}">
                <a16:creationId xmlns:a16="http://schemas.microsoft.com/office/drawing/2014/main" id="{F15BD19D-5A61-4F33-A288-CE910EB28BBE}"/>
              </a:ext>
            </a:extLst>
          </p:cNvPr>
          <p:cNvSpPr>
            <a:spLocks noGrp="1"/>
          </p:cNvSpPr>
          <p:nvPr>
            <p:ph idx="1"/>
          </p:nvPr>
        </p:nvSpPr>
        <p:spPr>
          <a:xfrm>
            <a:off x="838200" y="1825625"/>
            <a:ext cx="10515600" cy="4741430"/>
          </a:xfrm>
        </p:spPr>
        <p:txBody>
          <a:bodyPr>
            <a:normAutofit/>
          </a:bodyPr>
          <a:lstStyle/>
          <a:p>
            <a:pPr marL="0" indent="0">
              <a:buNone/>
            </a:pPr>
            <a:r>
              <a:rPr lang="en-US" altLang="zh-CN" dirty="0"/>
              <a:t>We design a span video detector. Given impression information before user watched the video(title/cover image/clicks/type), output the possibility of being a spam detector. </a:t>
            </a:r>
          </a:p>
          <a:p>
            <a:pPr marL="0" indent="0">
              <a:buNone/>
            </a:pPr>
            <a:endParaRPr lang="en-US" altLang="zh-CN" dirty="0"/>
          </a:p>
          <a:p>
            <a:pPr marL="0" indent="0">
              <a:buNone/>
            </a:pPr>
            <a:r>
              <a:rPr lang="en-US" altLang="zh-CN" dirty="0"/>
              <a:t>We define spam video as following: </a:t>
            </a:r>
          </a:p>
          <a:p>
            <a:pPr marL="0" indent="0">
              <a:buNone/>
            </a:pPr>
            <a:r>
              <a:rPr lang="en-US" altLang="zh-CN" dirty="0"/>
              <a:t>1)High clicks with low collections or likes.</a:t>
            </a:r>
          </a:p>
          <a:p>
            <a:pPr marL="0" indent="0">
              <a:buNone/>
            </a:pPr>
            <a:r>
              <a:rPr lang="en-US" altLang="zh-CN" dirty="0"/>
              <a:t>2)May have attracting cover image containing pornography or bizarre features.</a:t>
            </a:r>
          </a:p>
          <a:p>
            <a:pPr marL="0" indent="0">
              <a:buNone/>
            </a:pPr>
            <a:r>
              <a:rPr lang="en-US" altLang="zh-CN" dirty="0"/>
              <a:t>3)May have attracting title not in line with the fact or raising curiosity.</a:t>
            </a:r>
            <a:endParaRPr lang="zh-CN" altLang="en-US" dirty="0"/>
          </a:p>
        </p:txBody>
      </p:sp>
    </p:spTree>
    <p:extLst>
      <p:ext uri="{BB962C8B-B14F-4D97-AF65-F5344CB8AC3E}">
        <p14:creationId xmlns:p14="http://schemas.microsoft.com/office/powerpoint/2010/main" val="489064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a:xfrm>
            <a:off x="138545" y="365125"/>
            <a:ext cx="10912313" cy="1325563"/>
          </a:xfrm>
        </p:spPr>
        <p:txBody>
          <a:bodyPr/>
          <a:lstStyle/>
          <a:p>
            <a:r>
              <a:rPr lang="en-US" altLang="zh-CN" dirty="0"/>
              <a:t>Technical route – attention encoder-decoder</a:t>
            </a:r>
            <a:endParaRPr lang="zh-CN" altLang="en-US" dirty="0"/>
          </a:p>
        </p:txBody>
      </p:sp>
      <p:pic>
        <p:nvPicPr>
          <p:cNvPr id="6" name="图片 5">
            <a:extLst>
              <a:ext uri="{FF2B5EF4-FFF2-40B4-BE49-F238E27FC236}">
                <a16:creationId xmlns:a16="http://schemas.microsoft.com/office/drawing/2014/main" id="{C5991075-5A26-407F-B317-8C5018DEF35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546" y="2213928"/>
            <a:ext cx="6381529" cy="2995382"/>
          </a:xfrm>
          <a:prstGeom prst="rect">
            <a:avLst/>
          </a:prstGeom>
          <a:noFill/>
        </p:spPr>
      </p:pic>
      <p:pic>
        <p:nvPicPr>
          <p:cNvPr id="7" name="图片 6">
            <a:extLst>
              <a:ext uri="{FF2B5EF4-FFF2-40B4-BE49-F238E27FC236}">
                <a16:creationId xmlns:a16="http://schemas.microsoft.com/office/drawing/2014/main" id="{C2049ADA-4265-464B-8952-4095EB130C7D}"/>
              </a:ext>
            </a:extLst>
          </p:cNvPr>
          <p:cNvPicPr/>
          <p:nvPr/>
        </p:nvPicPr>
        <p:blipFill>
          <a:blip r:embed="rId4">
            <a:extLst>
              <a:ext uri="{28A0092B-C50C-407E-A947-70E740481C1C}">
                <a14:useLocalDpi xmlns:a14="http://schemas.microsoft.com/office/drawing/2010/main" val="0"/>
              </a:ext>
            </a:extLst>
          </a:blip>
          <a:srcRect l="340" r="681"/>
          <a:stretch>
            <a:fillRect/>
          </a:stretch>
        </p:blipFill>
        <p:spPr bwMode="auto">
          <a:xfrm>
            <a:off x="6621675" y="1339271"/>
            <a:ext cx="5485074" cy="4467225"/>
          </a:xfrm>
          <a:prstGeom prst="rect">
            <a:avLst/>
          </a:prstGeom>
          <a:noFill/>
          <a:ln>
            <a:noFill/>
          </a:ln>
        </p:spPr>
      </p:pic>
    </p:spTree>
    <p:extLst>
      <p:ext uri="{BB962C8B-B14F-4D97-AF65-F5344CB8AC3E}">
        <p14:creationId xmlns:p14="http://schemas.microsoft.com/office/powerpoint/2010/main" val="27967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a:xfrm>
            <a:off x="138546" y="53889"/>
            <a:ext cx="10515600" cy="1325563"/>
          </a:xfrm>
        </p:spPr>
        <p:txBody>
          <a:bodyPr/>
          <a:lstStyle/>
          <a:p>
            <a:r>
              <a:rPr lang="en-US" altLang="zh-CN" dirty="0"/>
              <a:t>Technical route - transformer</a:t>
            </a:r>
            <a:endParaRPr lang="zh-CN" altLang="en-US" dirty="0"/>
          </a:p>
        </p:txBody>
      </p:sp>
      <p:pic>
        <p:nvPicPr>
          <p:cNvPr id="4" name="图片 3">
            <a:extLst>
              <a:ext uri="{FF2B5EF4-FFF2-40B4-BE49-F238E27FC236}">
                <a16:creationId xmlns:a16="http://schemas.microsoft.com/office/drawing/2014/main" id="{9FB404B3-071D-45DB-8620-16CF83696A9C}"/>
              </a:ext>
            </a:extLst>
          </p:cNvPr>
          <p:cNvPicPr/>
          <p:nvPr/>
        </p:nvPicPr>
        <p:blipFill>
          <a:blip r:embed="rId3"/>
          <a:stretch>
            <a:fillRect/>
          </a:stretch>
        </p:blipFill>
        <p:spPr>
          <a:xfrm>
            <a:off x="678188" y="1379452"/>
            <a:ext cx="4323688" cy="5478548"/>
          </a:xfrm>
          <a:prstGeom prst="rect">
            <a:avLst/>
          </a:prstGeom>
        </p:spPr>
      </p:pic>
      <p:pic>
        <p:nvPicPr>
          <p:cNvPr id="5" name="图片 4">
            <a:extLst>
              <a:ext uri="{FF2B5EF4-FFF2-40B4-BE49-F238E27FC236}">
                <a16:creationId xmlns:a16="http://schemas.microsoft.com/office/drawing/2014/main" id="{50A7E1CD-72BC-41D3-B1B7-2D357CC77055}"/>
              </a:ext>
            </a:extLst>
          </p:cNvPr>
          <p:cNvPicPr/>
          <p:nvPr/>
        </p:nvPicPr>
        <p:blipFill>
          <a:blip r:embed="rId4"/>
          <a:stretch>
            <a:fillRect/>
          </a:stretch>
        </p:blipFill>
        <p:spPr>
          <a:xfrm>
            <a:off x="7352837" y="603026"/>
            <a:ext cx="4282973" cy="6201085"/>
          </a:xfrm>
          <a:prstGeom prst="rect">
            <a:avLst/>
          </a:prstGeom>
        </p:spPr>
      </p:pic>
    </p:spTree>
    <p:extLst>
      <p:ext uri="{BB962C8B-B14F-4D97-AF65-F5344CB8AC3E}">
        <p14:creationId xmlns:p14="http://schemas.microsoft.com/office/powerpoint/2010/main" val="2475860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a:xfrm>
            <a:off x="138546" y="365125"/>
            <a:ext cx="10515600" cy="1325563"/>
          </a:xfrm>
        </p:spPr>
        <p:txBody>
          <a:bodyPr/>
          <a:lstStyle/>
          <a:p>
            <a:r>
              <a:rPr lang="en-US" altLang="zh-CN" dirty="0"/>
              <a:t>Technical route - BERT</a:t>
            </a:r>
            <a:endParaRPr lang="zh-CN" altLang="en-US" dirty="0"/>
          </a:p>
        </p:txBody>
      </p:sp>
      <p:pic>
        <p:nvPicPr>
          <p:cNvPr id="6" name="图片 5">
            <a:extLst>
              <a:ext uri="{FF2B5EF4-FFF2-40B4-BE49-F238E27FC236}">
                <a16:creationId xmlns:a16="http://schemas.microsoft.com/office/drawing/2014/main" id="{80331FB0-E32B-4325-93D4-B23FCE56EDBD}"/>
              </a:ext>
            </a:extLst>
          </p:cNvPr>
          <p:cNvPicPr>
            <a:picLocks noChangeAspect="1"/>
          </p:cNvPicPr>
          <p:nvPr/>
        </p:nvPicPr>
        <p:blipFill>
          <a:blip r:embed="rId3"/>
          <a:stretch>
            <a:fillRect/>
          </a:stretch>
        </p:blipFill>
        <p:spPr>
          <a:xfrm>
            <a:off x="138546" y="2297419"/>
            <a:ext cx="8825786" cy="2683961"/>
          </a:xfrm>
          <a:prstGeom prst="rect">
            <a:avLst/>
          </a:prstGeom>
        </p:spPr>
      </p:pic>
      <p:pic>
        <p:nvPicPr>
          <p:cNvPr id="7" name="图片 6">
            <a:extLst>
              <a:ext uri="{FF2B5EF4-FFF2-40B4-BE49-F238E27FC236}">
                <a16:creationId xmlns:a16="http://schemas.microsoft.com/office/drawing/2014/main" id="{8176CA3A-9508-4B21-8A70-445B562960C2}"/>
              </a:ext>
            </a:extLst>
          </p:cNvPr>
          <p:cNvPicPr>
            <a:picLocks noChangeAspect="1"/>
          </p:cNvPicPr>
          <p:nvPr/>
        </p:nvPicPr>
        <p:blipFill>
          <a:blip r:embed="rId4"/>
          <a:stretch>
            <a:fillRect/>
          </a:stretch>
        </p:blipFill>
        <p:spPr>
          <a:xfrm>
            <a:off x="7404981" y="1226635"/>
            <a:ext cx="4385574" cy="4637206"/>
          </a:xfrm>
          <a:prstGeom prst="rect">
            <a:avLst/>
          </a:prstGeom>
        </p:spPr>
      </p:pic>
    </p:spTree>
    <p:extLst>
      <p:ext uri="{BB962C8B-B14F-4D97-AF65-F5344CB8AC3E}">
        <p14:creationId xmlns:p14="http://schemas.microsoft.com/office/powerpoint/2010/main" val="2264244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54F68-7835-43A0-A162-B15868F9DB44}"/>
              </a:ext>
            </a:extLst>
          </p:cNvPr>
          <p:cNvSpPr>
            <a:spLocks noGrp="1"/>
          </p:cNvSpPr>
          <p:nvPr>
            <p:ph type="title"/>
          </p:nvPr>
        </p:nvSpPr>
        <p:spPr/>
        <p:txBody>
          <a:bodyPr/>
          <a:lstStyle/>
          <a:p>
            <a:r>
              <a:rPr lang="en-US" altLang="zh-CN" dirty="0"/>
              <a:t>Training and validation</a:t>
            </a:r>
            <a:endParaRPr lang="zh-CN" altLang="en-US" dirty="0"/>
          </a:p>
        </p:txBody>
      </p:sp>
      <p:pic>
        <p:nvPicPr>
          <p:cNvPr id="4" name="图片 3">
            <a:extLst>
              <a:ext uri="{FF2B5EF4-FFF2-40B4-BE49-F238E27FC236}">
                <a16:creationId xmlns:a16="http://schemas.microsoft.com/office/drawing/2014/main" id="{2C1520FB-F171-4D81-80BE-739A5E68F805}"/>
              </a:ext>
            </a:extLst>
          </p:cNvPr>
          <p:cNvPicPr/>
          <p:nvPr/>
        </p:nvPicPr>
        <p:blipFill>
          <a:blip r:embed="rId3"/>
          <a:stretch>
            <a:fillRect/>
          </a:stretch>
        </p:blipFill>
        <p:spPr>
          <a:xfrm>
            <a:off x="415289" y="1690688"/>
            <a:ext cx="5884325" cy="2714044"/>
          </a:xfrm>
          <a:prstGeom prst="rect">
            <a:avLst/>
          </a:prstGeom>
        </p:spPr>
      </p:pic>
      <p:pic>
        <p:nvPicPr>
          <p:cNvPr id="5" name="图片 4">
            <a:extLst>
              <a:ext uri="{FF2B5EF4-FFF2-40B4-BE49-F238E27FC236}">
                <a16:creationId xmlns:a16="http://schemas.microsoft.com/office/drawing/2014/main" id="{2F694AC3-D64F-45C4-AF13-5C8B0DF8C9D6}"/>
              </a:ext>
            </a:extLst>
          </p:cNvPr>
          <p:cNvPicPr/>
          <p:nvPr/>
        </p:nvPicPr>
        <p:blipFill>
          <a:blip r:embed="rId4"/>
          <a:stretch>
            <a:fillRect/>
          </a:stretch>
        </p:blipFill>
        <p:spPr>
          <a:xfrm>
            <a:off x="415289" y="4404732"/>
            <a:ext cx="7391545" cy="2352907"/>
          </a:xfrm>
          <a:prstGeom prst="rect">
            <a:avLst/>
          </a:prstGeom>
        </p:spPr>
      </p:pic>
      <p:pic>
        <p:nvPicPr>
          <p:cNvPr id="6" name="图片 5">
            <a:extLst>
              <a:ext uri="{FF2B5EF4-FFF2-40B4-BE49-F238E27FC236}">
                <a16:creationId xmlns:a16="http://schemas.microsoft.com/office/drawing/2014/main" id="{5E905EAC-BB7D-48AD-9518-8FD10207AD0B}"/>
              </a:ext>
            </a:extLst>
          </p:cNvPr>
          <p:cNvPicPr/>
          <p:nvPr/>
        </p:nvPicPr>
        <p:blipFill>
          <a:blip r:embed="rId5"/>
          <a:stretch>
            <a:fillRect/>
          </a:stretch>
        </p:blipFill>
        <p:spPr>
          <a:xfrm>
            <a:off x="6299614" y="1690688"/>
            <a:ext cx="4327679" cy="2714044"/>
          </a:xfrm>
          <a:prstGeom prst="rect">
            <a:avLst/>
          </a:prstGeom>
        </p:spPr>
      </p:pic>
      <p:pic>
        <p:nvPicPr>
          <p:cNvPr id="7" name="图片 6">
            <a:extLst>
              <a:ext uri="{FF2B5EF4-FFF2-40B4-BE49-F238E27FC236}">
                <a16:creationId xmlns:a16="http://schemas.microsoft.com/office/drawing/2014/main" id="{3C19075F-DF1E-41ED-8850-757E446691AE}"/>
              </a:ext>
            </a:extLst>
          </p:cNvPr>
          <p:cNvPicPr/>
          <p:nvPr/>
        </p:nvPicPr>
        <p:blipFill rotWithShape="1">
          <a:blip r:embed="rId6"/>
          <a:srcRect r="45577"/>
          <a:stretch/>
        </p:blipFill>
        <p:spPr>
          <a:xfrm>
            <a:off x="7806833" y="4527395"/>
            <a:ext cx="4385167" cy="2230244"/>
          </a:xfrm>
          <a:prstGeom prst="rect">
            <a:avLst/>
          </a:prstGeom>
        </p:spPr>
      </p:pic>
      <p:pic>
        <p:nvPicPr>
          <p:cNvPr id="3" name="图片 2">
            <a:extLst>
              <a:ext uri="{FF2B5EF4-FFF2-40B4-BE49-F238E27FC236}">
                <a16:creationId xmlns:a16="http://schemas.microsoft.com/office/drawing/2014/main" id="{6DE32083-AC45-4A61-9C5F-8A5DD589FB14}"/>
              </a:ext>
            </a:extLst>
          </p:cNvPr>
          <p:cNvPicPr>
            <a:picLocks noChangeAspect="1"/>
          </p:cNvPicPr>
          <p:nvPr/>
        </p:nvPicPr>
        <p:blipFill>
          <a:blip r:embed="rId7"/>
          <a:stretch>
            <a:fillRect/>
          </a:stretch>
        </p:blipFill>
        <p:spPr>
          <a:xfrm>
            <a:off x="7621826" y="464986"/>
            <a:ext cx="3190476" cy="5638095"/>
          </a:xfrm>
          <a:prstGeom prst="rect">
            <a:avLst/>
          </a:prstGeom>
        </p:spPr>
      </p:pic>
    </p:spTree>
    <p:extLst>
      <p:ext uri="{BB962C8B-B14F-4D97-AF65-F5344CB8AC3E}">
        <p14:creationId xmlns:p14="http://schemas.microsoft.com/office/powerpoint/2010/main" val="365778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22BAC-AAB7-4D0C-B728-053401943393}"/>
              </a:ext>
            </a:extLst>
          </p:cNvPr>
          <p:cNvSpPr>
            <a:spLocks noGrp="1"/>
          </p:cNvSpPr>
          <p:nvPr>
            <p:ph type="ctrTitle"/>
          </p:nvPr>
        </p:nvSpPr>
        <p:spPr/>
        <p:txBody>
          <a:bodyPr>
            <a:normAutofit/>
          </a:bodyPr>
          <a:lstStyle/>
          <a:p>
            <a:r>
              <a:rPr lang="en-US" altLang="zh-CN" sz="4800" dirty="0">
                <a:latin typeface="Times New Roman" panose="02020603050405020304" pitchFamily="18" charset="0"/>
                <a:ea typeface="黑体" panose="02010609060101010101" pitchFamily="49" charset="-122"/>
                <a:cs typeface="Times New Roman" panose="02020603050405020304" pitchFamily="18" charset="0"/>
              </a:rPr>
              <a:t>Image Processing and Modeling</a:t>
            </a:r>
            <a:endParaRPr lang="zh-CN" altLang="en-US" sz="4800" dirty="0">
              <a:latin typeface="Times New Roman" panose="02020603050405020304" pitchFamily="18" charset="0"/>
              <a:cs typeface="Times New Roman" panose="02020603050405020304" pitchFamily="18" charset="0"/>
            </a:endParaRPr>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38276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p:txBody>
          <a:bodyPr/>
          <a:lstStyle/>
          <a:p>
            <a:r>
              <a:rPr lang="en-US" altLang="zh-CN" dirty="0"/>
              <a:t>Work Flow Diagram</a:t>
            </a:r>
            <a:endParaRPr lang="zh-CN" altLang="en-US" dirty="0"/>
          </a:p>
        </p:txBody>
      </p:sp>
      <p:cxnSp>
        <p:nvCxnSpPr>
          <p:cNvPr id="6" name="直接箭头连接符 5"/>
          <p:cNvCxnSpPr/>
          <p:nvPr/>
        </p:nvCxnSpPr>
        <p:spPr>
          <a:xfrm flipV="1">
            <a:off x="927100" y="3922653"/>
            <a:ext cx="1392818" cy="371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圆角矩形 8"/>
          <p:cNvSpPr/>
          <p:nvPr/>
        </p:nvSpPr>
        <p:spPr>
          <a:xfrm>
            <a:off x="2319918" y="3444805"/>
            <a:ext cx="1937757" cy="9556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Images</a:t>
            </a:r>
          </a:p>
          <a:p>
            <a:pPr algn="ctr"/>
            <a:r>
              <a:rPr lang="en-US" altLang="zh-CN" dirty="0"/>
              <a:t>Preprocessing</a:t>
            </a:r>
            <a:endParaRPr lang="zh-CN" altLang="en-US" dirty="0"/>
          </a:p>
        </p:txBody>
      </p:sp>
      <p:sp>
        <p:nvSpPr>
          <p:cNvPr id="10" name="文本框 9"/>
          <p:cNvSpPr txBox="1"/>
          <p:nvPr/>
        </p:nvSpPr>
        <p:spPr>
          <a:xfrm>
            <a:off x="1023018" y="3180909"/>
            <a:ext cx="1200983" cy="646331"/>
          </a:xfrm>
          <a:prstGeom prst="rect">
            <a:avLst/>
          </a:prstGeom>
          <a:noFill/>
        </p:spPr>
        <p:txBody>
          <a:bodyPr wrap="square" rtlCol="0">
            <a:spAutoFit/>
          </a:bodyPr>
          <a:lstStyle/>
          <a:p>
            <a:pPr algn="ctr"/>
            <a:r>
              <a:rPr lang="en-US" altLang="zh-CN" dirty="0"/>
              <a:t>Input Images</a:t>
            </a:r>
            <a:endParaRPr lang="zh-CN" altLang="en-US" dirty="0"/>
          </a:p>
        </p:txBody>
      </p:sp>
      <p:sp>
        <p:nvSpPr>
          <p:cNvPr id="11" name="文本框 10"/>
          <p:cNvSpPr txBox="1"/>
          <p:nvPr/>
        </p:nvSpPr>
        <p:spPr>
          <a:xfrm>
            <a:off x="2372222" y="4593120"/>
            <a:ext cx="1885453" cy="923330"/>
          </a:xfrm>
          <a:prstGeom prst="rect">
            <a:avLst/>
          </a:prstGeom>
          <a:noFill/>
        </p:spPr>
        <p:txBody>
          <a:bodyPr wrap="none" rtlCol="0">
            <a:spAutoFit/>
          </a:bodyPr>
          <a:lstStyle/>
          <a:p>
            <a:pPr marL="342900" indent="-342900">
              <a:buAutoNum type="arabicParenR"/>
            </a:pPr>
            <a:r>
              <a:rPr lang="en-US" altLang="zh-CN" dirty="0"/>
              <a:t>Rescale</a:t>
            </a:r>
          </a:p>
          <a:p>
            <a:pPr marL="342900" indent="-342900">
              <a:buAutoNum type="arabicParenR"/>
            </a:pPr>
            <a:r>
              <a:rPr lang="en-US" altLang="zh-CN" dirty="0"/>
              <a:t>Channel Filter</a:t>
            </a:r>
          </a:p>
          <a:p>
            <a:pPr marL="342900" indent="-342900">
              <a:buAutoNum type="arabicParenR"/>
            </a:pPr>
            <a:r>
              <a:rPr lang="en-US" altLang="zh-CN" dirty="0"/>
              <a:t>Data Division</a:t>
            </a:r>
            <a:endParaRPr lang="zh-CN" altLang="en-US" dirty="0"/>
          </a:p>
        </p:txBody>
      </p:sp>
      <p:sp>
        <p:nvSpPr>
          <p:cNvPr id="12" name="圆角矩形 11"/>
          <p:cNvSpPr/>
          <p:nvPr/>
        </p:nvSpPr>
        <p:spPr>
          <a:xfrm>
            <a:off x="4993771" y="3444805"/>
            <a:ext cx="1937757" cy="9556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Model</a:t>
            </a:r>
          </a:p>
          <a:p>
            <a:pPr algn="ctr"/>
            <a:r>
              <a:rPr lang="en-US" altLang="zh-CN" dirty="0"/>
              <a:t>Training</a:t>
            </a:r>
            <a:endParaRPr lang="zh-CN" altLang="en-US" dirty="0"/>
          </a:p>
        </p:txBody>
      </p:sp>
      <p:sp>
        <p:nvSpPr>
          <p:cNvPr id="13" name="文本框 12"/>
          <p:cNvSpPr txBox="1"/>
          <p:nvPr/>
        </p:nvSpPr>
        <p:spPr>
          <a:xfrm>
            <a:off x="4695315" y="4593120"/>
            <a:ext cx="2534668" cy="369332"/>
          </a:xfrm>
          <a:prstGeom prst="rect">
            <a:avLst/>
          </a:prstGeom>
          <a:noFill/>
        </p:spPr>
        <p:txBody>
          <a:bodyPr wrap="none" rtlCol="0">
            <a:spAutoFit/>
          </a:bodyPr>
          <a:lstStyle/>
          <a:p>
            <a:r>
              <a:rPr lang="en-US" altLang="zh-CN"/>
              <a:t>Train our ResNet model</a:t>
            </a:r>
            <a:endParaRPr lang="zh-CN" altLang="en-US" dirty="0"/>
          </a:p>
        </p:txBody>
      </p:sp>
      <p:cxnSp>
        <p:nvCxnSpPr>
          <p:cNvPr id="14" name="直接箭头连接符 13"/>
          <p:cNvCxnSpPr>
            <a:stCxn id="9" idx="3"/>
            <a:endCxn id="12" idx="1"/>
          </p:cNvCxnSpPr>
          <p:nvPr/>
        </p:nvCxnSpPr>
        <p:spPr>
          <a:xfrm>
            <a:off x="4257675" y="3922653"/>
            <a:ext cx="7360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圆角矩形 16"/>
          <p:cNvSpPr/>
          <p:nvPr/>
        </p:nvSpPr>
        <p:spPr>
          <a:xfrm>
            <a:off x="7667624" y="3444804"/>
            <a:ext cx="1937757" cy="9556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Performance Evaluation</a:t>
            </a:r>
            <a:endParaRPr lang="zh-CN" altLang="en-US" dirty="0"/>
          </a:p>
        </p:txBody>
      </p:sp>
      <p:cxnSp>
        <p:nvCxnSpPr>
          <p:cNvPr id="18" name="直接箭头连接符 17"/>
          <p:cNvCxnSpPr>
            <a:stCxn id="12" idx="3"/>
            <a:endCxn id="17" idx="1"/>
          </p:cNvCxnSpPr>
          <p:nvPr/>
        </p:nvCxnSpPr>
        <p:spPr>
          <a:xfrm flipV="1">
            <a:off x="6931528" y="3922652"/>
            <a:ext cx="736096"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圆角矩形 21"/>
          <p:cNvSpPr/>
          <p:nvPr/>
        </p:nvSpPr>
        <p:spPr>
          <a:xfrm>
            <a:off x="7667624" y="1690688"/>
            <a:ext cx="1937757" cy="9556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Checkpoint</a:t>
            </a:r>
            <a:endParaRPr lang="zh-CN" altLang="en-US" dirty="0"/>
          </a:p>
        </p:txBody>
      </p:sp>
      <p:cxnSp>
        <p:nvCxnSpPr>
          <p:cNvPr id="28" name="肘形连接符 27"/>
          <p:cNvCxnSpPr>
            <a:endCxn id="22" idx="1"/>
          </p:cNvCxnSpPr>
          <p:nvPr/>
        </p:nvCxnSpPr>
        <p:spPr>
          <a:xfrm rot="5400000" flipH="1" flipV="1">
            <a:off x="6606543" y="2861570"/>
            <a:ext cx="1754115" cy="36804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p:cNvCxnSpPr>
            <a:stCxn id="22" idx="2"/>
            <a:endCxn id="17" idx="0"/>
          </p:cNvCxnSpPr>
          <p:nvPr/>
        </p:nvCxnSpPr>
        <p:spPr>
          <a:xfrm>
            <a:off x="8636503" y="2646383"/>
            <a:ext cx="0" cy="798421"/>
          </a:xfrm>
          <a:prstGeom prst="straightConnector1">
            <a:avLst/>
          </a:prstGeom>
          <a:ln>
            <a:prstDash val="sysDash"/>
            <a:tailEnd type="triangle"/>
          </a:ln>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7594389" y="4551066"/>
            <a:ext cx="2084225" cy="369332"/>
          </a:xfrm>
          <a:prstGeom prst="rect">
            <a:avLst/>
          </a:prstGeom>
          <a:noFill/>
        </p:spPr>
        <p:txBody>
          <a:bodyPr wrap="none" rtlCol="0">
            <a:spAutoFit/>
          </a:bodyPr>
          <a:lstStyle/>
          <a:p>
            <a:r>
              <a:rPr lang="en-US" altLang="zh-CN" dirty="0"/>
              <a:t>Validation and Test</a:t>
            </a:r>
            <a:endParaRPr lang="zh-CN" altLang="en-US" dirty="0"/>
          </a:p>
        </p:txBody>
      </p:sp>
    </p:spTree>
    <p:extLst>
      <p:ext uri="{BB962C8B-B14F-4D97-AF65-F5344CB8AC3E}">
        <p14:creationId xmlns:p14="http://schemas.microsoft.com/office/powerpoint/2010/main" val="314037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p:txBody>
          <a:bodyPr/>
          <a:lstStyle/>
          <a:p>
            <a:r>
              <a:rPr lang="en-US" altLang="zh-CN" dirty="0"/>
              <a:t>Technical route - Preprocessing</a:t>
            </a:r>
            <a:endParaRPr lang="zh-CN" altLang="en-US" dirty="0"/>
          </a:p>
        </p:txBody>
      </p:sp>
      <p:pic>
        <p:nvPicPr>
          <p:cNvPr id="5" name="图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954805" y="1295002"/>
            <a:ext cx="3792851" cy="2370532"/>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5785" y="3665534"/>
            <a:ext cx="4638040" cy="2898775"/>
          </a:xfrm>
          <a:prstGeom prst="rect">
            <a:avLst/>
          </a:prstGeom>
        </p:spPr>
      </p:pic>
      <p:pic>
        <p:nvPicPr>
          <p:cNvPr id="4" name="内容占位符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807572" y="1690688"/>
            <a:ext cx="2251869" cy="2251869"/>
          </a:xfrm>
        </p:spPr>
      </p:pic>
      <p:pic>
        <p:nvPicPr>
          <p:cNvPr id="10" name="图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074450" y="3323428"/>
            <a:ext cx="3568570" cy="2230643"/>
          </a:xfrm>
          <a:prstGeom prst="rect">
            <a:avLst/>
          </a:prstGeom>
        </p:spPr>
      </p:pic>
      <p:sp>
        <p:nvSpPr>
          <p:cNvPr id="11" name="文本框 10"/>
          <p:cNvSpPr txBox="1"/>
          <p:nvPr/>
        </p:nvSpPr>
        <p:spPr>
          <a:xfrm>
            <a:off x="476250" y="1690688"/>
            <a:ext cx="3457575" cy="4493538"/>
          </a:xfrm>
          <a:prstGeom prst="rect">
            <a:avLst/>
          </a:prstGeom>
          <a:noFill/>
        </p:spPr>
        <p:txBody>
          <a:bodyPr wrap="square" rtlCol="0">
            <a:spAutoFit/>
          </a:bodyPr>
          <a:lstStyle/>
          <a:p>
            <a:pPr marL="457200" indent="-457200">
              <a:buAutoNum type="arabicParenR"/>
            </a:pPr>
            <a:r>
              <a:rPr lang="en-US" altLang="zh-CN" sz="2200" dirty="0"/>
              <a:t>Generally the pictures we automatically get always vary in size, making it necessary to unify them into same scale.</a:t>
            </a:r>
          </a:p>
          <a:p>
            <a:pPr marL="457200" indent="-457200">
              <a:buAutoNum type="arabicParenR"/>
            </a:pPr>
            <a:r>
              <a:rPr lang="en-US" altLang="zh-CN" sz="2200" dirty="0" err="1"/>
              <a:t>ResNet</a:t>
            </a:r>
            <a:r>
              <a:rPr lang="en-US" altLang="zh-CN" sz="2200" dirty="0"/>
              <a:t> model only takes 3 color channels into account, so we need to discard the alpha channel.</a:t>
            </a:r>
          </a:p>
          <a:p>
            <a:pPr marL="457200" indent="-457200">
              <a:buAutoNum type="arabicParenR"/>
            </a:pPr>
            <a:r>
              <a:rPr lang="en-US" altLang="zh-CN" sz="2200" dirty="0"/>
              <a:t>Split dataset into 3 subsets</a:t>
            </a:r>
          </a:p>
        </p:txBody>
      </p:sp>
    </p:spTree>
    <p:extLst>
      <p:ext uri="{BB962C8B-B14F-4D97-AF65-F5344CB8AC3E}">
        <p14:creationId xmlns:p14="http://schemas.microsoft.com/office/powerpoint/2010/main" val="3660532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Technical route - </a:t>
            </a:r>
            <a:r>
              <a:rPr lang="en-US" altLang="zh-CN" dirty="0" err="1"/>
              <a:t>ResNet</a:t>
            </a:r>
            <a:endParaRPr lang="zh-CN" altLang="en-US" dirty="0"/>
          </a:p>
        </p:txBody>
      </p:sp>
      <p:pic>
        <p:nvPicPr>
          <p:cNvPr id="4" name="内容占位符 3" descr="https://www.aiuai.cn/uploads/sina/5ce8dff1be583.jpg"/>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1690688"/>
            <a:ext cx="6057900" cy="4929201"/>
          </a:xfrm>
          <a:prstGeom prst="rect">
            <a:avLst/>
          </a:prstGeom>
          <a:noFill/>
          <a:ln>
            <a:noFill/>
          </a:ln>
        </p:spPr>
      </p:pic>
      <p:sp>
        <p:nvSpPr>
          <p:cNvPr id="5" name="文本框 4"/>
          <p:cNvSpPr txBox="1"/>
          <p:nvPr/>
        </p:nvSpPr>
        <p:spPr>
          <a:xfrm>
            <a:off x="647700" y="1690688"/>
            <a:ext cx="4010025" cy="3785652"/>
          </a:xfrm>
          <a:prstGeom prst="rect">
            <a:avLst/>
          </a:prstGeom>
          <a:noFill/>
        </p:spPr>
        <p:txBody>
          <a:bodyPr wrap="square" rtlCol="0">
            <a:spAutoFit/>
          </a:bodyPr>
          <a:lstStyle/>
          <a:p>
            <a:r>
              <a:rPr lang="en-US" altLang="zh-CN" sz="2400" dirty="0" err="1"/>
              <a:t>ResNet</a:t>
            </a:r>
            <a:r>
              <a:rPr lang="en-US" altLang="zh-CN" sz="2400" dirty="0"/>
              <a:t> (Residual neural network) is an artificial neural network (ANN) of a kind that learns </a:t>
            </a:r>
            <a:r>
              <a:rPr lang="en-US" altLang="zh-CN" sz="2400" i="1" dirty="0">
                <a:latin typeface="Times New Roman" panose="02020603050405020304" pitchFamily="18" charset="0"/>
                <a:cs typeface="Times New Roman" panose="02020603050405020304" pitchFamily="18" charset="0"/>
              </a:rPr>
              <a:t>h(x)-x </a:t>
            </a:r>
            <a:r>
              <a:rPr lang="en-US" altLang="zh-CN" sz="2400" dirty="0"/>
              <a:t>instead of </a:t>
            </a:r>
            <a:r>
              <a:rPr lang="en-US" altLang="zh-CN" sz="2400" i="1" dirty="0">
                <a:latin typeface="Times New Roman" panose="02020603050405020304" pitchFamily="18" charset="0"/>
                <a:cs typeface="Times New Roman" panose="02020603050405020304" pitchFamily="18" charset="0"/>
              </a:rPr>
              <a:t>h(x) </a:t>
            </a:r>
            <a:r>
              <a:rPr lang="en-US" altLang="zh-CN" sz="2400" dirty="0"/>
              <a:t>(like conventional CNN).</a:t>
            </a:r>
          </a:p>
          <a:p>
            <a:endParaRPr lang="en-US" altLang="zh-CN" sz="2400" dirty="0"/>
          </a:p>
          <a:p>
            <a:r>
              <a:rPr lang="en-US" altLang="zh-CN" sz="2400" dirty="0"/>
              <a:t>Better protect information </a:t>
            </a:r>
            <a:r>
              <a:rPr lang="en-US" altLang="zh-CN" sz="2400" i="1" dirty="0">
                <a:latin typeface="Times New Roman" panose="02020603050405020304" pitchFamily="18" charset="0"/>
                <a:cs typeface="Times New Roman" panose="02020603050405020304" pitchFamily="18" charset="0"/>
              </a:rPr>
              <a:t>x </a:t>
            </a:r>
            <a:r>
              <a:rPr lang="en-US" altLang="zh-CN" sz="2400" dirty="0"/>
              <a:t>and avoid the problem of vanishing gradients.</a:t>
            </a:r>
          </a:p>
          <a:p>
            <a:endParaRPr lang="zh-CN" altLang="en-US" sz="2400" dirty="0"/>
          </a:p>
        </p:txBody>
      </p:sp>
      <p:graphicFrame>
        <p:nvGraphicFramePr>
          <p:cNvPr id="6" name="对象 5"/>
          <p:cNvGraphicFramePr>
            <a:graphicFrameLocks noChangeAspect="1"/>
          </p:cNvGraphicFramePr>
          <p:nvPr>
            <p:extLst>
              <p:ext uri="{D42A27DB-BD31-4B8C-83A1-F6EECF244321}">
                <p14:modId xmlns:p14="http://schemas.microsoft.com/office/powerpoint/2010/main" val="2482592476"/>
              </p:ext>
            </p:extLst>
          </p:nvPr>
        </p:nvGraphicFramePr>
        <p:xfrm>
          <a:off x="5824538" y="3327400"/>
          <a:ext cx="542925" cy="200025"/>
        </p:xfrm>
        <a:graphic>
          <a:graphicData uri="http://schemas.openxmlformats.org/presentationml/2006/ole">
            <mc:AlternateContent xmlns:mc="http://schemas.openxmlformats.org/markup-compatibility/2006">
              <mc:Choice xmlns:v="urn:schemas-microsoft-com:vml" Requires="v">
                <p:oleObj spid="_x0000_s1063" name="Equation" r:id="rId5" imgW="542647" imgH="200153" progId="Equation.DSMT4">
                  <p:embed/>
                </p:oleObj>
              </mc:Choice>
              <mc:Fallback>
                <p:oleObj name="Equation" r:id="rId5" imgW="542647" imgH="200153" progId="Equation.DSMT4">
                  <p:embed/>
                  <p:pic>
                    <p:nvPicPr>
                      <p:cNvPr id="0" name=""/>
                      <p:cNvPicPr/>
                      <p:nvPr/>
                    </p:nvPicPr>
                    <p:blipFill>
                      <a:blip r:embed="rId6"/>
                      <a:stretch>
                        <a:fillRect/>
                      </a:stretch>
                    </p:blipFill>
                    <p:spPr>
                      <a:xfrm>
                        <a:off x="5824538" y="3327400"/>
                        <a:ext cx="542925" cy="200025"/>
                      </a:xfrm>
                      <a:prstGeom prst="rect">
                        <a:avLst/>
                      </a:prstGeom>
                    </p:spPr>
                  </p:pic>
                </p:oleObj>
              </mc:Fallback>
            </mc:AlternateContent>
          </a:graphicData>
        </a:graphic>
      </p:graphicFrame>
    </p:spTree>
    <p:extLst>
      <p:ext uri="{BB962C8B-B14F-4D97-AF65-F5344CB8AC3E}">
        <p14:creationId xmlns:p14="http://schemas.microsoft.com/office/powerpoint/2010/main" val="2386657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5989172" y="1690688"/>
            <a:ext cx="6202828" cy="4351338"/>
          </a:xfrm>
          <a:prstGeom prst="rect">
            <a:avLst/>
          </a:prstGeom>
        </p:spPr>
      </p:pic>
      <p:pic>
        <p:nvPicPr>
          <p:cNvPr id="5" name="图片 4"/>
          <p:cNvPicPr>
            <a:picLocks noChangeAspect="1"/>
          </p:cNvPicPr>
          <p:nvPr/>
        </p:nvPicPr>
        <p:blipFill>
          <a:blip r:embed="rId3"/>
          <a:stretch>
            <a:fillRect/>
          </a:stretch>
        </p:blipFill>
        <p:spPr>
          <a:xfrm>
            <a:off x="3037062" y="4425951"/>
            <a:ext cx="9017165" cy="1231899"/>
          </a:xfrm>
          <a:prstGeom prst="rect">
            <a:avLst/>
          </a:prstGeom>
        </p:spPr>
      </p:pic>
      <p:sp>
        <p:nvSpPr>
          <p:cNvPr id="6" name="标题 1">
            <a:extLst>
              <a:ext uri="{FF2B5EF4-FFF2-40B4-BE49-F238E27FC236}">
                <a16:creationId xmlns:a16="http://schemas.microsoft.com/office/drawing/2014/main" id="{66B81B4D-6CB9-461B-BBC6-4A34BFC19A03}"/>
              </a:ext>
            </a:extLst>
          </p:cNvPr>
          <p:cNvSpPr>
            <a:spLocks noGrp="1"/>
          </p:cNvSpPr>
          <p:nvPr>
            <p:ph type="title"/>
          </p:nvPr>
        </p:nvSpPr>
        <p:spPr/>
        <p:txBody>
          <a:bodyPr>
            <a:normAutofit/>
          </a:bodyPr>
          <a:lstStyle/>
          <a:p>
            <a:r>
              <a:rPr lang="en-US" altLang="zh-CN" sz="4300" dirty="0"/>
              <a:t>Technical route – </a:t>
            </a:r>
            <a:r>
              <a:rPr lang="en-US" altLang="zh-CN" sz="4300" dirty="0" err="1"/>
              <a:t>Tensorflow</a:t>
            </a:r>
            <a:r>
              <a:rPr lang="en-US" altLang="zh-CN" sz="4300" dirty="0"/>
              <a:t> Implementation</a:t>
            </a:r>
            <a:endParaRPr lang="zh-CN" altLang="en-US" sz="4300" dirty="0"/>
          </a:p>
        </p:txBody>
      </p:sp>
      <p:sp>
        <p:nvSpPr>
          <p:cNvPr id="7" name="文本框 6"/>
          <p:cNvSpPr txBox="1"/>
          <p:nvPr/>
        </p:nvSpPr>
        <p:spPr>
          <a:xfrm>
            <a:off x="838200" y="1804988"/>
            <a:ext cx="4562475" cy="1938992"/>
          </a:xfrm>
          <a:prstGeom prst="rect">
            <a:avLst/>
          </a:prstGeom>
          <a:noFill/>
        </p:spPr>
        <p:txBody>
          <a:bodyPr wrap="square" rtlCol="0">
            <a:spAutoFit/>
          </a:bodyPr>
          <a:lstStyle/>
          <a:p>
            <a:r>
              <a:rPr lang="en-US" altLang="zh-CN" sz="2400" dirty="0" err="1"/>
              <a:t>ResNet</a:t>
            </a:r>
            <a:r>
              <a:rPr lang="en-US" altLang="zh-CN" sz="2400" dirty="0"/>
              <a:t> architecture is already predefined in </a:t>
            </a:r>
            <a:r>
              <a:rPr lang="en-US" altLang="zh-CN" sz="2400" dirty="0" err="1"/>
              <a:t>Tensorflow</a:t>
            </a:r>
            <a:r>
              <a:rPr lang="en-US" altLang="zh-CN" sz="2400" dirty="0"/>
              <a:t> 8.0, so we employ this function as well as the idea of batch training and normalization.</a:t>
            </a:r>
            <a:endParaRPr lang="zh-CN" altLang="en-US" sz="2400" dirty="0"/>
          </a:p>
        </p:txBody>
      </p:sp>
    </p:spTree>
    <p:extLst>
      <p:ext uri="{BB962C8B-B14F-4D97-AF65-F5344CB8AC3E}">
        <p14:creationId xmlns:p14="http://schemas.microsoft.com/office/powerpoint/2010/main" val="2293412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Performance Evaluation</a:t>
            </a:r>
            <a:endParaRPr lang="zh-CN" altLang="en-US" dirty="0"/>
          </a:p>
        </p:txBody>
      </p:sp>
      <p:pic>
        <p:nvPicPr>
          <p:cNvPr id="5" name="内容占位符 4"/>
          <p:cNvPicPr>
            <a:picLocks noGrp="1" noChangeAspect="1"/>
          </p:cNvPicPr>
          <p:nvPr>
            <p:ph idx="1"/>
          </p:nvPr>
        </p:nvPicPr>
        <p:blipFill>
          <a:blip r:embed="rId3"/>
          <a:stretch>
            <a:fillRect/>
          </a:stretch>
        </p:blipFill>
        <p:spPr>
          <a:xfrm>
            <a:off x="5336625" y="1400175"/>
            <a:ext cx="5760000" cy="4320000"/>
          </a:xfrm>
          <a:prstGeom prst="rect">
            <a:avLst/>
          </a:prstGeom>
        </p:spPr>
      </p:pic>
      <p:sp>
        <p:nvSpPr>
          <p:cNvPr id="6" name="文本框 5"/>
          <p:cNvSpPr txBox="1"/>
          <p:nvPr/>
        </p:nvSpPr>
        <p:spPr>
          <a:xfrm>
            <a:off x="838200" y="1690688"/>
            <a:ext cx="3943350" cy="2677656"/>
          </a:xfrm>
          <a:prstGeom prst="rect">
            <a:avLst/>
          </a:prstGeom>
          <a:noFill/>
        </p:spPr>
        <p:txBody>
          <a:bodyPr wrap="square" rtlCol="0">
            <a:spAutoFit/>
          </a:bodyPr>
          <a:lstStyle/>
          <a:p>
            <a:r>
              <a:rPr lang="en-US" altLang="zh-CN" sz="2400" dirty="0"/>
              <a:t>Training and validating ResNet_v2_101 model</a:t>
            </a:r>
          </a:p>
          <a:p>
            <a:endParaRPr lang="en-US" altLang="zh-CN" sz="2400" dirty="0"/>
          </a:p>
          <a:p>
            <a:endParaRPr lang="en-US" altLang="zh-CN" sz="2400" dirty="0"/>
          </a:p>
          <a:p>
            <a:r>
              <a:rPr lang="en-US" altLang="zh-CN" sz="2400" dirty="0"/>
              <a:t>0-40000: stride=1000</a:t>
            </a:r>
          </a:p>
          <a:p>
            <a:r>
              <a:rPr lang="en-US" altLang="zh-CN" sz="2400" dirty="0"/>
              <a:t>40000-150000: stride=5000</a:t>
            </a:r>
          </a:p>
          <a:p>
            <a:endParaRPr lang="en-US" altLang="zh-CN" sz="2400" dirty="0"/>
          </a:p>
        </p:txBody>
      </p:sp>
      <p:sp>
        <p:nvSpPr>
          <p:cNvPr id="7" name="文本框 6"/>
          <p:cNvSpPr txBox="1"/>
          <p:nvPr/>
        </p:nvSpPr>
        <p:spPr>
          <a:xfrm>
            <a:off x="561975" y="4368344"/>
            <a:ext cx="4886325" cy="461665"/>
          </a:xfrm>
          <a:prstGeom prst="rect">
            <a:avLst/>
          </a:prstGeom>
          <a:noFill/>
        </p:spPr>
        <p:txBody>
          <a:bodyPr wrap="square" rtlCol="0">
            <a:spAutoFit/>
          </a:bodyPr>
          <a:lstStyle/>
          <a:p>
            <a:r>
              <a:rPr lang="en-US" altLang="zh-CN" sz="2400" dirty="0"/>
              <a:t>Maximum value lies in 19000 steps</a:t>
            </a:r>
          </a:p>
        </p:txBody>
      </p:sp>
    </p:spTree>
    <p:extLst>
      <p:ext uri="{BB962C8B-B14F-4D97-AF65-F5344CB8AC3E}">
        <p14:creationId xmlns:p14="http://schemas.microsoft.com/office/powerpoint/2010/main" val="2743908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22BAC-AAB7-4D0C-B728-053401943393}"/>
              </a:ext>
            </a:extLst>
          </p:cNvPr>
          <p:cNvSpPr>
            <a:spLocks noGrp="1"/>
          </p:cNvSpPr>
          <p:nvPr>
            <p:ph type="ctrTitle"/>
          </p:nvPr>
        </p:nvSpPr>
        <p:spPr/>
        <p:txBody>
          <a:bodyPr>
            <a:normAutofit/>
          </a:bodyPr>
          <a:lstStyle/>
          <a:p>
            <a:r>
              <a:rPr lang="en-US" altLang="zh-CN" sz="4800" dirty="0">
                <a:latin typeface="Times New Roman" panose="02020603050405020304" pitchFamily="18" charset="0"/>
                <a:ea typeface="黑体" panose="02010609060101010101" pitchFamily="49" charset="-122"/>
                <a:cs typeface="Times New Roman" panose="02020603050405020304" pitchFamily="18" charset="0"/>
              </a:rPr>
              <a:t>Data collecting </a:t>
            </a:r>
            <a:endParaRPr lang="zh-CN" altLang="en-US" sz="4800" dirty="0">
              <a:latin typeface="Times New Roman" panose="02020603050405020304" pitchFamily="18" charset="0"/>
              <a:cs typeface="Times New Roman" panose="02020603050405020304" pitchFamily="18" charset="0"/>
            </a:endParaRPr>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763224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22BAC-AAB7-4D0C-B728-053401943393}"/>
              </a:ext>
            </a:extLst>
          </p:cNvPr>
          <p:cNvSpPr>
            <a:spLocks noGrp="1"/>
          </p:cNvSpPr>
          <p:nvPr>
            <p:ph type="ctrTitle"/>
          </p:nvPr>
        </p:nvSpPr>
        <p:spPr/>
        <p:txBody>
          <a:bodyPr>
            <a:normAutofit/>
          </a:bodyPr>
          <a:lstStyle/>
          <a:p>
            <a:r>
              <a:rPr lang="en-US" altLang="zh-CN" sz="4800" dirty="0">
                <a:latin typeface="Times New Roman" panose="02020603050405020304" pitchFamily="18" charset="0"/>
                <a:ea typeface="黑体" panose="02010609060101010101" pitchFamily="49" charset="-122"/>
                <a:cs typeface="Times New Roman" panose="02020603050405020304" pitchFamily="18" charset="0"/>
              </a:rPr>
              <a:t>Outcome</a:t>
            </a:r>
            <a:endParaRPr lang="zh-CN" altLang="en-US" sz="4800" dirty="0">
              <a:latin typeface="Times New Roman" panose="02020603050405020304" pitchFamily="18" charset="0"/>
              <a:cs typeface="Times New Roman" panose="02020603050405020304" pitchFamily="18" charset="0"/>
            </a:endParaRPr>
          </a:p>
        </p:txBody>
      </p:sp>
      <p:sp>
        <p:nvSpPr>
          <p:cNvPr id="5" name="副标题 4">
            <a:extLst>
              <a:ext uri="{FF2B5EF4-FFF2-40B4-BE49-F238E27FC236}">
                <a16:creationId xmlns:a16="http://schemas.microsoft.com/office/drawing/2014/main" id="{0B5CF32F-E498-45A8-ABE1-AEC88237638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160189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a:xfrm>
            <a:off x="663319" y="76587"/>
            <a:ext cx="10515600" cy="1325563"/>
          </a:xfrm>
        </p:spPr>
        <p:txBody>
          <a:bodyPr/>
          <a:lstStyle/>
          <a:p>
            <a:r>
              <a:rPr lang="en-US" altLang="zh-CN" dirty="0" smtClean="0"/>
              <a:t>Dataset</a:t>
            </a:r>
            <a:endParaRPr lang="zh-CN" altLang="en-US" dirty="0"/>
          </a:p>
        </p:txBody>
      </p:sp>
      <p:pic>
        <p:nvPicPr>
          <p:cNvPr id="4" name="图片 3">
            <a:extLst>
              <a:ext uri="{FF2B5EF4-FFF2-40B4-BE49-F238E27FC236}">
                <a16:creationId xmlns:a16="http://schemas.microsoft.com/office/drawing/2014/main" id="{DDE1E4B9-7F11-4DFB-A712-C95CA883BC0D}"/>
              </a:ext>
            </a:extLst>
          </p:cNvPr>
          <p:cNvPicPr>
            <a:picLocks noChangeAspect="1"/>
          </p:cNvPicPr>
          <p:nvPr/>
        </p:nvPicPr>
        <p:blipFill rotWithShape="1">
          <a:blip r:embed="rId2"/>
          <a:srcRect t="13738"/>
          <a:stretch/>
        </p:blipFill>
        <p:spPr>
          <a:xfrm>
            <a:off x="3003173" y="1402150"/>
            <a:ext cx="9107051" cy="4898289"/>
          </a:xfrm>
          <a:prstGeom prst="rect">
            <a:avLst/>
          </a:prstGeom>
        </p:spPr>
      </p:pic>
      <p:sp>
        <p:nvSpPr>
          <p:cNvPr id="5" name="矩形 4">
            <a:extLst>
              <a:ext uri="{FF2B5EF4-FFF2-40B4-BE49-F238E27FC236}">
                <a16:creationId xmlns:a16="http://schemas.microsoft.com/office/drawing/2014/main" id="{0A620274-9C0B-46AF-AF07-7C31BBBBA5CA}"/>
              </a:ext>
            </a:extLst>
          </p:cNvPr>
          <p:cNvSpPr/>
          <p:nvPr/>
        </p:nvSpPr>
        <p:spPr>
          <a:xfrm>
            <a:off x="663319" y="2970458"/>
            <a:ext cx="2056973" cy="369332"/>
          </a:xfrm>
          <a:prstGeom prst="rect">
            <a:avLst/>
          </a:prstGeom>
        </p:spPr>
        <p:txBody>
          <a:bodyPr wrap="none">
            <a:spAutoFit/>
          </a:bodyPr>
          <a:lstStyle/>
          <a:p>
            <a:r>
              <a:rPr lang="en-US" altLang="zh-CN" dirty="0"/>
              <a:t>1000</a:t>
            </a:r>
            <a:r>
              <a:rPr lang="zh-CN" altLang="en-US" dirty="0"/>
              <a:t>条测试数据集</a:t>
            </a:r>
          </a:p>
        </p:txBody>
      </p:sp>
    </p:spTree>
    <p:extLst>
      <p:ext uri="{BB962C8B-B14F-4D97-AF65-F5344CB8AC3E}">
        <p14:creationId xmlns:p14="http://schemas.microsoft.com/office/powerpoint/2010/main" val="1345742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5B7C0AE-624B-4819-ACCE-1AC28BD95AFF}"/>
              </a:ext>
            </a:extLst>
          </p:cNvPr>
          <p:cNvPicPr/>
          <p:nvPr/>
        </p:nvPicPr>
        <p:blipFill>
          <a:blip r:embed="rId3"/>
          <a:stretch>
            <a:fillRect/>
          </a:stretch>
        </p:blipFill>
        <p:spPr>
          <a:xfrm>
            <a:off x="549647" y="950963"/>
            <a:ext cx="5840001" cy="4217935"/>
          </a:xfrm>
          <a:prstGeom prst="rect">
            <a:avLst/>
          </a:prstGeom>
        </p:spPr>
      </p:pic>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a:xfrm>
            <a:off x="838200" y="215983"/>
            <a:ext cx="10515600" cy="1325563"/>
          </a:xfrm>
        </p:spPr>
        <p:txBody>
          <a:bodyPr/>
          <a:lstStyle/>
          <a:p>
            <a:r>
              <a:rPr lang="en-US" altLang="zh-CN" dirty="0"/>
              <a:t>Outcome</a:t>
            </a:r>
            <a:endParaRPr lang="zh-CN" altLang="en-US" dirty="0"/>
          </a:p>
        </p:txBody>
      </p:sp>
      <p:sp>
        <p:nvSpPr>
          <p:cNvPr id="3" name="内容占位符 2">
            <a:extLst>
              <a:ext uri="{FF2B5EF4-FFF2-40B4-BE49-F238E27FC236}">
                <a16:creationId xmlns:a16="http://schemas.microsoft.com/office/drawing/2014/main" id="{95F111C5-9EB2-450F-88DC-B2A399F3E88D}"/>
              </a:ext>
            </a:extLst>
          </p:cNvPr>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                      Text                                                 Image</a:t>
            </a:r>
          </a:p>
        </p:txBody>
      </p:sp>
      <p:pic>
        <p:nvPicPr>
          <p:cNvPr id="4" name="图片 3"/>
          <p:cNvPicPr>
            <a:picLocks noChangeAspect="1"/>
          </p:cNvPicPr>
          <p:nvPr/>
        </p:nvPicPr>
        <p:blipFill>
          <a:blip r:embed="rId4"/>
          <a:stretch>
            <a:fillRect/>
          </a:stretch>
        </p:blipFill>
        <p:spPr>
          <a:xfrm>
            <a:off x="6200775" y="1102112"/>
            <a:ext cx="5760000" cy="4320000"/>
          </a:xfrm>
          <a:prstGeom prst="rect">
            <a:avLst/>
          </a:prstGeom>
        </p:spPr>
      </p:pic>
      <p:pic>
        <p:nvPicPr>
          <p:cNvPr id="7" name="图片 6">
            <a:extLst>
              <a:ext uri="{FF2B5EF4-FFF2-40B4-BE49-F238E27FC236}">
                <a16:creationId xmlns:a16="http://schemas.microsoft.com/office/drawing/2014/main" id="{99476F40-6267-472C-B6FD-7CC35DE5D07D}"/>
              </a:ext>
            </a:extLst>
          </p:cNvPr>
          <p:cNvPicPr>
            <a:picLocks noChangeAspect="1"/>
          </p:cNvPicPr>
          <p:nvPr/>
        </p:nvPicPr>
        <p:blipFill>
          <a:blip r:embed="rId5"/>
          <a:stretch>
            <a:fillRect/>
          </a:stretch>
        </p:blipFill>
        <p:spPr>
          <a:xfrm>
            <a:off x="7388537" y="1677731"/>
            <a:ext cx="3384475" cy="3502538"/>
          </a:xfrm>
          <a:prstGeom prst="rect">
            <a:avLst/>
          </a:prstGeom>
        </p:spPr>
      </p:pic>
    </p:spTree>
    <p:extLst>
      <p:ext uri="{BB962C8B-B14F-4D97-AF65-F5344CB8AC3E}">
        <p14:creationId xmlns:p14="http://schemas.microsoft.com/office/powerpoint/2010/main" val="387186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D62D9-0582-4D44-99F7-12D1F167E906}"/>
              </a:ext>
            </a:extLst>
          </p:cNvPr>
          <p:cNvSpPr>
            <a:spLocks noGrp="1"/>
          </p:cNvSpPr>
          <p:nvPr>
            <p:ph type="title"/>
          </p:nvPr>
        </p:nvSpPr>
        <p:spPr/>
        <p:txBody>
          <a:bodyPr/>
          <a:lstStyle/>
          <a:p>
            <a:r>
              <a:rPr lang="en-US" altLang="zh-CN" dirty="0"/>
              <a:t>An example</a:t>
            </a:r>
            <a:endParaRPr lang="zh-CN" altLang="en-US" dirty="0"/>
          </a:p>
        </p:txBody>
      </p:sp>
      <p:sp>
        <p:nvSpPr>
          <p:cNvPr id="3" name="内容占位符 2">
            <a:extLst>
              <a:ext uri="{FF2B5EF4-FFF2-40B4-BE49-F238E27FC236}">
                <a16:creationId xmlns:a16="http://schemas.microsoft.com/office/drawing/2014/main" id="{364924CC-54AF-486C-816C-5F39E2200409}"/>
              </a:ext>
            </a:extLst>
          </p:cNvPr>
          <p:cNvSpPr>
            <a:spLocks noGrp="1"/>
          </p:cNvSpPr>
          <p:nvPr>
            <p:ph idx="1"/>
          </p:nvPr>
        </p:nvSpPr>
        <p:spPr/>
        <p:txBody>
          <a:bodyPr/>
          <a:lstStyle/>
          <a:p>
            <a:pPr marL="0" indent="0">
              <a:buNone/>
            </a:pPr>
            <a:r>
              <a:rPr lang="en-US" altLang="zh-CN" dirty="0"/>
              <a:t>av43872367</a:t>
            </a:r>
          </a:p>
          <a:p>
            <a:pPr marL="0" indent="0">
              <a:buNone/>
            </a:pPr>
            <a:endParaRPr lang="en-US" altLang="zh-CN" dirty="0"/>
          </a:p>
          <a:p>
            <a:pPr marL="0" indent="0">
              <a:buNone/>
            </a:pPr>
            <a:endParaRPr lang="en-US" altLang="zh-CN" dirty="0"/>
          </a:p>
          <a:p>
            <a:pPr marL="0" indent="0">
              <a:buNone/>
            </a:pPr>
            <a:r>
              <a:rPr lang="en-US" altLang="zh-CN" dirty="0"/>
              <a:t>	     </a:t>
            </a:r>
            <a:r>
              <a:rPr lang="en-US" altLang="zh-CN" dirty="0" err="1"/>
              <a:t>gt</a:t>
            </a:r>
            <a:r>
              <a:rPr lang="en-US" altLang="zh-CN" dirty="0"/>
              <a:t>				text	image</a:t>
            </a:r>
            <a:endParaRPr lang="zh-CN" altLang="en-US" dirty="0"/>
          </a:p>
        </p:txBody>
      </p:sp>
      <p:pic>
        <p:nvPicPr>
          <p:cNvPr id="4" name="图片 3">
            <a:extLst>
              <a:ext uri="{FF2B5EF4-FFF2-40B4-BE49-F238E27FC236}">
                <a16:creationId xmlns:a16="http://schemas.microsoft.com/office/drawing/2014/main" id="{28F945B7-6A59-4672-981A-FF9FA0FB66B5}"/>
              </a:ext>
            </a:extLst>
          </p:cNvPr>
          <p:cNvPicPr>
            <a:picLocks noChangeAspect="1"/>
          </p:cNvPicPr>
          <p:nvPr/>
        </p:nvPicPr>
        <p:blipFill>
          <a:blip r:embed="rId3"/>
          <a:stretch>
            <a:fillRect/>
          </a:stretch>
        </p:blipFill>
        <p:spPr>
          <a:xfrm>
            <a:off x="7571678" y="651323"/>
            <a:ext cx="4003288" cy="3960008"/>
          </a:xfrm>
          <a:prstGeom prst="rect">
            <a:avLst/>
          </a:prstGeom>
        </p:spPr>
      </p:pic>
      <p:pic>
        <p:nvPicPr>
          <p:cNvPr id="5" name="图片 4">
            <a:extLst>
              <a:ext uri="{FF2B5EF4-FFF2-40B4-BE49-F238E27FC236}">
                <a16:creationId xmlns:a16="http://schemas.microsoft.com/office/drawing/2014/main" id="{C035C14B-2AC6-4B89-8279-B711FF1BDBE3}"/>
              </a:ext>
            </a:extLst>
          </p:cNvPr>
          <p:cNvPicPr>
            <a:picLocks noChangeAspect="1"/>
          </p:cNvPicPr>
          <p:nvPr/>
        </p:nvPicPr>
        <p:blipFill>
          <a:blip r:embed="rId4"/>
          <a:stretch>
            <a:fillRect/>
          </a:stretch>
        </p:blipFill>
        <p:spPr>
          <a:xfrm>
            <a:off x="7111905" y="4700883"/>
            <a:ext cx="5080095" cy="569417"/>
          </a:xfrm>
          <a:prstGeom prst="rect">
            <a:avLst/>
          </a:prstGeom>
        </p:spPr>
      </p:pic>
      <p:pic>
        <p:nvPicPr>
          <p:cNvPr id="6" name="图片 5">
            <a:extLst>
              <a:ext uri="{FF2B5EF4-FFF2-40B4-BE49-F238E27FC236}">
                <a16:creationId xmlns:a16="http://schemas.microsoft.com/office/drawing/2014/main" id="{6EEC59DD-CE86-4484-A513-42B052C561E4}"/>
              </a:ext>
            </a:extLst>
          </p:cNvPr>
          <p:cNvPicPr>
            <a:picLocks noChangeAspect="1"/>
          </p:cNvPicPr>
          <p:nvPr/>
        </p:nvPicPr>
        <p:blipFill rotWithShape="1">
          <a:blip r:embed="rId5"/>
          <a:srcRect l="4862"/>
          <a:stretch/>
        </p:blipFill>
        <p:spPr>
          <a:xfrm>
            <a:off x="617034" y="3944337"/>
            <a:ext cx="6954644" cy="569417"/>
          </a:xfrm>
          <a:prstGeom prst="rect">
            <a:avLst/>
          </a:prstGeom>
        </p:spPr>
      </p:pic>
    </p:spTree>
    <p:extLst>
      <p:ext uri="{BB962C8B-B14F-4D97-AF65-F5344CB8AC3E}">
        <p14:creationId xmlns:p14="http://schemas.microsoft.com/office/powerpoint/2010/main" val="1593645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22BAC-AAB7-4D0C-B728-053401943393}"/>
              </a:ext>
            </a:extLst>
          </p:cNvPr>
          <p:cNvSpPr>
            <a:spLocks noGrp="1"/>
          </p:cNvSpPr>
          <p:nvPr>
            <p:ph type="ctrTitle"/>
          </p:nvPr>
        </p:nvSpPr>
        <p:spPr/>
        <p:txBody>
          <a:bodyPr>
            <a:normAutofit/>
          </a:bodyPr>
          <a:lstStyle/>
          <a:p>
            <a:r>
              <a:rPr lang="en-US" altLang="zh-CN" sz="4800" dirty="0">
                <a:latin typeface="Times New Roman" panose="02020603050405020304" pitchFamily="18" charset="0"/>
                <a:ea typeface="黑体" panose="02010609060101010101" pitchFamily="49" charset="-122"/>
                <a:cs typeface="Times New Roman" panose="02020603050405020304" pitchFamily="18" charset="0"/>
              </a:rPr>
              <a:t>Question?</a:t>
            </a:r>
            <a:endParaRPr lang="zh-CN" alt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068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p:txBody>
          <a:bodyPr/>
          <a:lstStyle/>
          <a:p>
            <a:r>
              <a:rPr lang="en-US" altLang="zh-CN" dirty="0" smtClean="0"/>
              <a:t>Video </a:t>
            </a:r>
            <a:r>
              <a:rPr lang="en-US" altLang="zh-CN" dirty="0"/>
              <a:t>Page</a:t>
            </a:r>
            <a:endParaRPr lang="zh-CN" altLang="en-US" dirty="0"/>
          </a:p>
        </p:txBody>
      </p:sp>
      <p:pic>
        <p:nvPicPr>
          <p:cNvPr id="4" name="内容占位符 3"/>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0" y="1690688"/>
            <a:ext cx="6327580" cy="3954738"/>
          </a:xfrm>
        </p:spPr>
      </p:pic>
      <p:pic>
        <p:nvPicPr>
          <p:cNvPr id="5" name="图片 4"/>
          <p:cNvPicPr/>
          <p:nvPr/>
        </p:nvPicPr>
        <p:blipFill>
          <a:blip r:embed="rId4"/>
          <a:stretch>
            <a:fillRect/>
          </a:stretch>
        </p:blipFill>
        <p:spPr>
          <a:xfrm>
            <a:off x="6327580" y="1708874"/>
            <a:ext cx="5864420" cy="3936552"/>
          </a:xfrm>
          <a:prstGeom prst="rect">
            <a:avLst/>
          </a:prstGeom>
        </p:spPr>
      </p:pic>
    </p:spTree>
    <p:extLst>
      <p:ext uri="{BB962C8B-B14F-4D97-AF65-F5344CB8AC3E}">
        <p14:creationId xmlns:p14="http://schemas.microsoft.com/office/powerpoint/2010/main" val="2122705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Video</a:t>
            </a:r>
            <a:r>
              <a:rPr kumimoji="1" lang="zh-CN" altLang="en-US" dirty="0" smtClean="0"/>
              <a:t> </a:t>
            </a:r>
            <a:r>
              <a:rPr kumimoji="1" lang="en-US" altLang="zh-CN" dirty="0"/>
              <a:t>Info</a:t>
            </a:r>
            <a:r>
              <a:rPr kumimoji="1" lang="zh-CN" altLang="en-US" dirty="0"/>
              <a:t> </a:t>
            </a:r>
            <a:r>
              <a:rPr kumimoji="1" lang="en-US" altLang="zh-CN" dirty="0"/>
              <a:t>API</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3"/>
          <a:stretch>
            <a:fillRect/>
          </a:stretch>
        </p:blipFill>
        <p:spPr>
          <a:xfrm>
            <a:off x="-1" y="1858894"/>
            <a:ext cx="7124809" cy="4453006"/>
          </a:xfrm>
          <a:prstGeom prst="rect">
            <a:avLst/>
          </a:prstGeom>
        </p:spPr>
      </p:pic>
      <p:pic>
        <p:nvPicPr>
          <p:cNvPr id="5" name="图片 4"/>
          <p:cNvPicPr>
            <a:picLocks noChangeAspect="1"/>
          </p:cNvPicPr>
          <p:nvPr/>
        </p:nvPicPr>
        <p:blipFill>
          <a:blip r:embed="rId4"/>
          <a:stretch>
            <a:fillRect/>
          </a:stretch>
        </p:blipFill>
        <p:spPr>
          <a:xfrm>
            <a:off x="7381803" y="1825625"/>
            <a:ext cx="4810197" cy="4870174"/>
          </a:xfrm>
          <a:prstGeom prst="rect">
            <a:avLst/>
          </a:prstGeom>
        </p:spPr>
      </p:pic>
    </p:spTree>
    <p:extLst>
      <p:ext uri="{BB962C8B-B14F-4D97-AF65-F5344CB8AC3E}">
        <p14:creationId xmlns:p14="http://schemas.microsoft.com/office/powerpoint/2010/main" val="134353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81B4D-6CB9-461B-BBC6-4A34BFC19A03}"/>
              </a:ext>
            </a:extLst>
          </p:cNvPr>
          <p:cNvSpPr>
            <a:spLocks noGrp="1"/>
          </p:cNvSpPr>
          <p:nvPr>
            <p:ph type="title"/>
          </p:nvPr>
        </p:nvSpPr>
        <p:spPr/>
        <p:txBody>
          <a:bodyPr/>
          <a:lstStyle/>
          <a:p>
            <a:r>
              <a:rPr lang="en-US" altLang="zh-CN" dirty="0"/>
              <a:t>Spider</a:t>
            </a:r>
            <a:r>
              <a:rPr lang="zh-CN" altLang="en-US" dirty="0"/>
              <a:t> </a:t>
            </a:r>
            <a:r>
              <a:rPr lang="en-US" altLang="zh-CN" dirty="0"/>
              <a:t>Architecture</a:t>
            </a:r>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8431299" cy="4060755"/>
          </a:xfrm>
        </p:spPr>
      </p:pic>
      <p:pic>
        <p:nvPicPr>
          <p:cNvPr id="5" name="图片 4"/>
          <p:cNvPicPr>
            <a:picLocks noChangeAspect="1"/>
          </p:cNvPicPr>
          <p:nvPr/>
        </p:nvPicPr>
        <p:blipFill>
          <a:blip r:embed="rId4"/>
          <a:stretch>
            <a:fillRect/>
          </a:stretch>
        </p:blipFill>
        <p:spPr>
          <a:xfrm>
            <a:off x="6268278" y="4515817"/>
            <a:ext cx="5459896" cy="1658123"/>
          </a:xfrm>
          <a:prstGeom prst="rect">
            <a:avLst/>
          </a:prstGeom>
        </p:spPr>
      </p:pic>
    </p:spTree>
    <p:extLst>
      <p:ext uri="{BB962C8B-B14F-4D97-AF65-F5344CB8AC3E}">
        <p14:creationId xmlns:p14="http://schemas.microsoft.com/office/powerpoint/2010/main" val="2116194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Optimization</a:t>
            </a:r>
            <a:r>
              <a:rPr kumimoji="1" lang="zh-CN" altLang="en-US" dirty="0"/>
              <a:t> </a:t>
            </a:r>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27831" y="-172279"/>
            <a:ext cx="3825969" cy="7392811"/>
          </a:xfr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57305"/>
            <a:ext cx="3445565" cy="3925448"/>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8531" y="1457305"/>
            <a:ext cx="3432269" cy="3910301"/>
          </a:xfrm>
          <a:prstGeom prst="rect">
            <a:avLst/>
          </a:prstGeom>
        </p:spPr>
      </p:pic>
      <p:sp>
        <p:nvSpPr>
          <p:cNvPr id="10" name="文本框 9"/>
          <p:cNvSpPr txBox="1"/>
          <p:nvPr/>
        </p:nvSpPr>
        <p:spPr>
          <a:xfrm>
            <a:off x="467139" y="5088835"/>
            <a:ext cx="5625548" cy="369332"/>
          </a:xfrm>
          <a:prstGeom prst="rect">
            <a:avLst/>
          </a:prstGeom>
          <a:noFill/>
        </p:spPr>
        <p:txBody>
          <a:bodyPr wrap="square" rtlCol="0">
            <a:spAutoFit/>
          </a:bodyPr>
          <a:lstStyle/>
          <a:p>
            <a:r>
              <a:rPr kumimoji="1" lang="en-US" altLang="zh-CN" dirty="0"/>
              <a:t>Insert</a:t>
            </a:r>
            <a:r>
              <a:rPr kumimoji="1" lang="zh-CN" altLang="en-US" dirty="0"/>
              <a:t> </a:t>
            </a:r>
            <a:r>
              <a:rPr kumimoji="1" lang="en-US" altLang="zh-CN" dirty="0"/>
              <a:t>one</a:t>
            </a:r>
            <a:r>
              <a:rPr kumimoji="1" lang="zh-CN" altLang="en-US" dirty="0"/>
              <a:t> </a:t>
            </a:r>
            <a:r>
              <a:rPr kumimoji="1" lang="en-US" altLang="zh-CN" dirty="0"/>
              <a:t>by</a:t>
            </a:r>
            <a:r>
              <a:rPr kumimoji="1" lang="zh-CN" altLang="en-US" dirty="0"/>
              <a:t> </a:t>
            </a:r>
            <a:r>
              <a:rPr kumimoji="1" lang="en-US" altLang="zh-CN" dirty="0"/>
              <a:t>one		</a:t>
            </a:r>
            <a:r>
              <a:rPr kumimoji="1" lang="zh-CN" altLang="en-US" dirty="0"/>
              <a:t>       </a:t>
            </a:r>
            <a:r>
              <a:rPr kumimoji="1" lang="en-US" altLang="zh-CN" dirty="0"/>
              <a:t>Cache</a:t>
            </a:r>
            <a:r>
              <a:rPr kumimoji="1" lang="zh-CN" altLang="en-US" dirty="0"/>
              <a:t> </a:t>
            </a:r>
            <a:r>
              <a:rPr kumimoji="1" lang="en-US" altLang="zh-CN" dirty="0"/>
              <a:t>and</a:t>
            </a:r>
            <a:r>
              <a:rPr kumimoji="1" lang="zh-CN" altLang="en-US" dirty="0"/>
              <a:t> </a:t>
            </a:r>
            <a:r>
              <a:rPr kumimoji="1" lang="en-US" altLang="zh-CN" dirty="0"/>
              <a:t>Insert</a:t>
            </a:r>
            <a:endParaRPr kumimoji="1" lang="zh-CN" altLang="en-US" dirty="0"/>
          </a:p>
        </p:txBody>
      </p:sp>
      <p:pic>
        <p:nvPicPr>
          <p:cNvPr id="11" name="图片 10"/>
          <p:cNvPicPr>
            <a:picLocks noChangeAspect="1"/>
          </p:cNvPicPr>
          <p:nvPr/>
        </p:nvPicPr>
        <p:blipFill>
          <a:blip r:embed="rId6"/>
          <a:stretch>
            <a:fillRect/>
          </a:stretch>
        </p:blipFill>
        <p:spPr>
          <a:xfrm>
            <a:off x="368706" y="7220532"/>
            <a:ext cx="6595609" cy="4742365"/>
          </a:xfrm>
          <a:prstGeom prst="rect">
            <a:avLst/>
          </a:prstGeom>
        </p:spPr>
      </p:pic>
    </p:spTree>
    <p:extLst>
      <p:ext uri="{BB962C8B-B14F-4D97-AF65-F5344CB8AC3E}">
        <p14:creationId xmlns:p14="http://schemas.microsoft.com/office/powerpoint/2010/main" val="135696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04167E-6 -1.11111E-6 L -0.0181 -0.8081 " pathEditMode="relative" rAng="0" ptsTypes="AA">
                                      <p:cBhvr>
                                        <p:cTn id="11" dur="500" fill="hold"/>
                                        <p:tgtEl>
                                          <p:spTgt spid="11"/>
                                        </p:tgtEl>
                                        <p:attrNameLst>
                                          <p:attrName>ppt_x</p:attrName>
                                          <p:attrName>ppt_y</p:attrName>
                                        </p:attrNameLst>
                                      </p:cBhvr>
                                      <p:rCtr x="-911" y="-40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Data Collecting Outcome</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p:nvPr/>
        </p:nvPicPr>
        <p:blipFill>
          <a:blip r:embed="rId3"/>
          <a:stretch>
            <a:fillRect/>
          </a:stretch>
        </p:blipFill>
        <p:spPr>
          <a:xfrm>
            <a:off x="578892" y="1825625"/>
            <a:ext cx="6394808" cy="2448424"/>
          </a:xfrm>
          <a:prstGeom prst="rect">
            <a:avLst/>
          </a:prstGeom>
        </p:spPr>
      </p:pic>
      <p:pic>
        <p:nvPicPr>
          <p:cNvPr id="5" name="图片 4"/>
          <p:cNvPicPr>
            <a:picLocks noChangeAspect="1"/>
          </p:cNvPicPr>
          <p:nvPr/>
        </p:nvPicPr>
        <p:blipFill>
          <a:blip r:embed="rId4"/>
          <a:stretch>
            <a:fillRect/>
          </a:stretch>
        </p:blipFill>
        <p:spPr>
          <a:xfrm>
            <a:off x="7243281" y="1825625"/>
            <a:ext cx="4110519" cy="3308198"/>
          </a:xfrm>
          <a:prstGeom prst="rect">
            <a:avLst/>
          </a:prstGeom>
        </p:spPr>
      </p:pic>
    </p:spTree>
    <p:extLst>
      <p:ext uri="{BB962C8B-B14F-4D97-AF65-F5344CB8AC3E}">
        <p14:creationId xmlns:p14="http://schemas.microsoft.com/office/powerpoint/2010/main" val="135882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22BAC-AAB7-4D0C-B728-053401943393}"/>
              </a:ext>
            </a:extLst>
          </p:cNvPr>
          <p:cNvSpPr>
            <a:spLocks noGrp="1"/>
          </p:cNvSpPr>
          <p:nvPr>
            <p:ph type="ctrTitle"/>
          </p:nvPr>
        </p:nvSpPr>
        <p:spPr/>
        <p:txBody>
          <a:bodyPr>
            <a:normAutofit/>
          </a:bodyPr>
          <a:lstStyle/>
          <a:p>
            <a:r>
              <a:rPr lang="en-US" altLang="zh-CN" sz="4800" dirty="0">
                <a:latin typeface="Times New Roman" panose="02020603050405020304" pitchFamily="18" charset="0"/>
                <a:ea typeface="黑体" panose="02010609060101010101" pitchFamily="49" charset="-122"/>
                <a:cs typeface="Times New Roman" panose="02020603050405020304" pitchFamily="18" charset="0"/>
              </a:rPr>
              <a:t>Classifying and Labeling</a:t>
            </a:r>
            <a:endParaRPr lang="zh-CN" altLang="en-US" sz="4800" dirty="0">
              <a:latin typeface="Times New Roman" panose="02020603050405020304" pitchFamily="18" charset="0"/>
              <a:cs typeface="Times New Roman" panose="02020603050405020304" pitchFamily="18" charset="0"/>
            </a:endParaRPr>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7545780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1874</TotalTime>
  <Words>3372</Words>
  <Application>Microsoft Office PowerPoint</Application>
  <PresentationFormat>宽屏</PresentationFormat>
  <Paragraphs>200</Paragraphs>
  <Slides>34</Slides>
  <Notes>23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3" baseType="lpstr">
      <vt:lpstr>SF Pro</vt:lpstr>
      <vt:lpstr>等线</vt:lpstr>
      <vt:lpstr>等线 Light</vt:lpstr>
      <vt:lpstr>黑体</vt:lpstr>
      <vt:lpstr>Arial</vt:lpstr>
      <vt:lpstr>Cambria Math</vt:lpstr>
      <vt:lpstr>Times New Roman</vt:lpstr>
      <vt:lpstr>Office 主题​​</vt:lpstr>
      <vt:lpstr>Equation</vt:lpstr>
      <vt:lpstr>Spam Video Detecting System for Self-media Website Bilibili</vt:lpstr>
      <vt:lpstr>Target and Definition</vt:lpstr>
      <vt:lpstr>Data collecting </vt:lpstr>
      <vt:lpstr>Video Page</vt:lpstr>
      <vt:lpstr>Video Info API</vt:lpstr>
      <vt:lpstr>Spider Architecture</vt:lpstr>
      <vt:lpstr>Optimization </vt:lpstr>
      <vt:lpstr>Data Collecting Outcome</vt:lpstr>
      <vt:lpstr>Classifying and Labeling</vt:lpstr>
      <vt:lpstr>Spam Video</vt:lpstr>
      <vt:lpstr>Technical route – high-order feature</vt:lpstr>
      <vt:lpstr>Technical route – K-means &amp; GMM </vt:lpstr>
      <vt:lpstr>Technical route – K-means &amp; GMM </vt:lpstr>
      <vt:lpstr>Technical route – K-means &amp; GMM </vt:lpstr>
      <vt:lpstr>Technical route – Pareto principle</vt:lpstr>
      <vt:lpstr>Technical route – Overview</vt:lpstr>
      <vt:lpstr>Natural Language Processing and Modeling </vt:lpstr>
      <vt:lpstr>Preprocessing</vt:lpstr>
      <vt:lpstr>Technical route - overview</vt:lpstr>
      <vt:lpstr>Technical route – attention encoder-decoder</vt:lpstr>
      <vt:lpstr>Technical route - transformer</vt:lpstr>
      <vt:lpstr>Technical route - BERT</vt:lpstr>
      <vt:lpstr>Training and validation</vt:lpstr>
      <vt:lpstr>Image Processing and Modeling</vt:lpstr>
      <vt:lpstr>Work Flow Diagram</vt:lpstr>
      <vt:lpstr>Technical route - Preprocessing</vt:lpstr>
      <vt:lpstr>Technical route - ResNet</vt:lpstr>
      <vt:lpstr>Technical route – Tensorflow Implementation</vt:lpstr>
      <vt:lpstr>Performance Evaluation</vt:lpstr>
      <vt:lpstr>Outcome</vt:lpstr>
      <vt:lpstr>Dataset</vt:lpstr>
      <vt:lpstr>Outcome</vt:lpstr>
      <vt:lpstr>An example</vt:lpstr>
      <vt:lpstr>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Span video detecting system for self-media website Bilibili</dc:title>
  <dc:creator>zhenwei tan</dc:creator>
  <cp:lastModifiedBy>Dong Yiming</cp:lastModifiedBy>
  <cp:revision>73</cp:revision>
  <dcterms:created xsi:type="dcterms:W3CDTF">2019-05-31T07:59:15Z</dcterms:created>
  <dcterms:modified xsi:type="dcterms:W3CDTF">2019-06-04T13:44:29Z</dcterms:modified>
</cp:coreProperties>
</file>